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34"/>
  </p:notesMasterIdLst>
  <p:sldIdLst>
    <p:sldId id="319" r:id="rId2"/>
    <p:sldId id="318" r:id="rId3"/>
    <p:sldId id="306" r:id="rId4"/>
    <p:sldId id="305" r:id="rId5"/>
    <p:sldId id="304" r:id="rId6"/>
    <p:sldId id="303" r:id="rId7"/>
    <p:sldId id="302" r:id="rId8"/>
    <p:sldId id="301" r:id="rId9"/>
    <p:sldId id="300" r:id="rId10"/>
    <p:sldId id="299" r:id="rId11"/>
    <p:sldId id="298" r:id="rId12"/>
    <p:sldId id="297" r:id="rId13"/>
    <p:sldId id="296" r:id="rId14"/>
    <p:sldId id="295" r:id="rId15"/>
    <p:sldId id="294" r:id="rId16"/>
    <p:sldId id="293" r:id="rId17"/>
    <p:sldId id="292" r:id="rId18"/>
    <p:sldId id="291" r:id="rId19"/>
    <p:sldId id="290" r:id="rId20"/>
    <p:sldId id="289" r:id="rId21"/>
    <p:sldId id="311" r:id="rId22"/>
    <p:sldId id="310" r:id="rId23"/>
    <p:sldId id="309" r:id="rId24"/>
    <p:sldId id="314" r:id="rId25"/>
    <p:sldId id="313" r:id="rId26"/>
    <p:sldId id="312" r:id="rId27"/>
    <p:sldId id="317" r:id="rId28"/>
    <p:sldId id="316" r:id="rId29"/>
    <p:sldId id="315" r:id="rId30"/>
    <p:sldId id="320" r:id="rId31"/>
    <p:sldId id="282" r:id="rId32"/>
    <p:sldId id="280" r:id="rId33"/>
  </p:sldIdLst>
  <p:sldSz cx="9144000" cy="5143500" type="screen16x9"/>
  <p:notesSz cx="6858000" cy="9144000"/>
  <p:embeddedFontLst>
    <p:embeddedFont>
      <p:font typeface="Anton" pitchFamily="2" charset="0"/>
      <p:regular r:id="rId35"/>
    </p:embeddedFont>
    <p:embeddedFont>
      <p:font typeface="Fira Sans Condensed Light" panose="020B0403050000020004" pitchFamily="34" charset="0"/>
      <p:regular r:id="rId36"/>
      <p:italic r:id="rId37"/>
    </p:embeddedFont>
    <p:embeddedFont>
      <p:font typeface="Rajdhani" panose="020B0604020202020204" charset="0"/>
      <p:regular r:id="rId38"/>
      <p:bold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2D306F-22C6-4214-8663-E52B65D9E2D3}" v="3" dt="2022-11-23T14:53:08.119"/>
    <p1510:client id="{2E9EA231-215F-4FD7-BF99-58FF5F1E9964}" v="5" dt="2022-11-23T16:09:38.200"/>
    <p1510:client id="{4A4702EE-0962-44F0-B6AA-495842236251}" v="130" dt="2022-11-23T16:16:04.403"/>
    <p1510:client id="{B53918B4-62E5-4990-8AFB-EEB23F078C93}" v="77" dt="2022-11-23T16:02:08.656"/>
    <p1510:client id="{DC778B47-BBE3-41C7-8F9B-93FC457242E8}" v="8" dt="2022-11-24T04:29:34.813"/>
    <p1510:client id="{FB759112-4231-45CF-904B-48FAAE9D1685}" v="570" dt="2022-11-23T14:38:37.909"/>
  </p1510:revLst>
</p1510:revInfo>
</file>

<file path=ppt/tableStyles.xml><?xml version="1.0" encoding="utf-8"?>
<a:tblStyleLst xmlns:a="http://schemas.openxmlformats.org/drawingml/2006/main" def="{311FA972-32BF-4475-849A-B1D6A8C42333}">
  <a:tblStyle styleId="{311FA972-32BF-4475-849A-B1D6A8C423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1409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3094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3254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82396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6058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76687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2235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64425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89504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8922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06788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40677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85493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6025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45557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62101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3076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59963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62101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32265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9075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4288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345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8415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95109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extLst>
      <p:ext uri="{BB962C8B-B14F-4D97-AF65-F5344CB8AC3E}">
        <p14:creationId xmlns:p14="http://schemas.microsoft.com/office/powerpoint/2010/main" val="1617194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6" r:id="rId4"/>
    <p:sldLayoutId id="2147483657" r:id="rId5"/>
    <p:sldLayoutId id="2147483659" r:id="rId6"/>
    <p:sldLayoutId id="2147483666" r:id="rId7"/>
    <p:sldLayoutId id="2147483667" r:id="rId8"/>
    <p:sldLayoutId id="2147483670"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333077" y="505691"/>
            <a:ext cx="5101675" cy="3251668"/>
          </a:xfrm>
          <a:prstGeom prst="rect">
            <a:avLst/>
          </a:prstGeom>
        </p:spPr>
        <p:txBody>
          <a:bodyPr spcFirstLastPara="1" wrap="square" lIns="91425" tIns="91425" rIns="91425" bIns="91425" anchor="b" anchorCtr="0">
            <a:noAutofit/>
          </a:bodyPr>
          <a:lstStyle/>
          <a:p>
            <a:r>
              <a:rPr lang="en" sz="6600">
                <a:latin typeface="Rajdhani"/>
                <a:cs typeface="Rajdhani"/>
                <a:sym typeface="Rajdhani"/>
              </a:rPr>
              <a:t>Handwritten Text</a:t>
            </a:r>
            <a:br>
              <a:rPr lang="en" sz="6600">
                <a:latin typeface="Rajdhani"/>
                <a:cs typeface="Rajdhani"/>
              </a:rPr>
            </a:br>
            <a:r>
              <a:rPr lang="en" sz="6600">
                <a:latin typeface="Rajdhani"/>
                <a:cs typeface="Rajdhani"/>
              </a:rPr>
              <a:t>Recognition</a:t>
            </a:r>
            <a:endParaRPr lang="en-US"/>
          </a:p>
        </p:txBody>
      </p:sp>
      <p:sp>
        <p:nvSpPr>
          <p:cNvPr id="103" name="Google Shape;103;p24"/>
          <p:cNvSpPr txBox="1">
            <a:spLocks noGrp="1"/>
          </p:cNvSpPr>
          <p:nvPr>
            <p:ph type="subTitle" idx="1"/>
          </p:nvPr>
        </p:nvSpPr>
        <p:spPr>
          <a:xfrm>
            <a:off x="333077" y="3906233"/>
            <a:ext cx="3384900" cy="434400"/>
          </a:xfrm>
          <a:prstGeom prst="rect">
            <a:avLst/>
          </a:prstGeom>
        </p:spPr>
        <p:txBody>
          <a:bodyPr spcFirstLastPara="1" wrap="square" lIns="91425" tIns="91425" rIns="91425" bIns="91425" anchor="t" anchorCtr="0">
            <a:noAutofit/>
          </a:bodyPr>
          <a:lstStyle/>
          <a:p>
            <a:pPr marL="0" indent="0"/>
            <a:r>
              <a:rPr lang="en-US">
                <a:latin typeface="Times New Roman" panose="02020603050405020304" pitchFamily="18" charset="0"/>
                <a:ea typeface="Fira Sans Condensed Light"/>
                <a:cs typeface="Times New Roman" panose="02020603050405020304" pitchFamily="18" charset="0"/>
                <a:sym typeface="Fira Sans Condensed Light"/>
              </a:rPr>
              <a:t>Project Work – 1 Report</a:t>
            </a:r>
            <a:endParaRPr>
              <a:latin typeface="Times New Roman" panose="02020603050405020304" pitchFamily="18" charset="0"/>
              <a:ea typeface="Fira Sans Condensed Light"/>
              <a:cs typeface="Times New Roman" panose="02020603050405020304" pitchFamily="18" charset="0"/>
              <a:sym typeface="Fira Sans Condensed Light"/>
            </a:endParaRPr>
          </a:p>
        </p:txBody>
      </p:sp>
      <p:pic>
        <p:nvPicPr>
          <p:cNvPr id="104" name="Google Shape;104;p24"/>
          <p:cNvPicPr preferRelativeResize="0"/>
          <p:nvPr/>
        </p:nvPicPr>
        <p:blipFill rotWithShape="1">
          <a:blip r:embed="rId4">
            <a:alphaModFix/>
          </a:blip>
          <a:srcRect l="6664" t="4858" r="6220" b="5495"/>
          <a:stretch/>
        </p:blipFill>
        <p:spPr>
          <a:xfrm>
            <a:off x="4103444" y="251480"/>
            <a:ext cx="4197350" cy="4319530"/>
          </a:xfrm>
          <a:prstGeom prst="rect">
            <a:avLst/>
          </a:prstGeom>
          <a:noFill/>
          <a:ln>
            <a:noFill/>
          </a:ln>
        </p:spPr>
      </p:pic>
    </p:spTree>
    <p:extLst>
      <p:ext uri="{BB962C8B-B14F-4D97-AF65-F5344CB8AC3E}">
        <p14:creationId xmlns:p14="http://schemas.microsoft.com/office/powerpoint/2010/main" val="17392311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000"/>
              <a:t>DIMENTIONALITY REDUCTION</a:t>
            </a:r>
            <a:endParaRPr sz="4000"/>
          </a:p>
        </p:txBody>
      </p:sp>
      <p:sp>
        <p:nvSpPr>
          <p:cNvPr id="176" name="Google Shape;176;p30"/>
          <p:cNvSpPr txBox="1">
            <a:spLocks noGrp="1"/>
          </p:cNvSpPr>
          <p:nvPr>
            <p:ph type="title" idx="2"/>
          </p:nvPr>
        </p:nvSpPr>
        <p:spPr>
          <a:xfrm>
            <a:off x="4849170" y="1001125"/>
            <a:ext cx="228315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4058396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000"/>
              <a:t>Dimensionality Reduction</a:t>
            </a:r>
            <a:endParaRPr sz="300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1600"/>
              </a:spcBef>
              <a:spcAft>
                <a:spcPts val="1600"/>
              </a:spcAft>
              <a:buNone/>
            </a:pPr>
            <a:r>
              <a:rPr lang="en-US" sz="2000">
                <a:solidFill>
                  <a:schemeClr val="lt2"/>
                </a:solidFill>
              </a:rPr>
              <a:t>In machine learning classification problems, there are often too many factors on the basis of which the final classification is done. These factors are basically variables called features. The higher the number of features, the harder it gets to visualize the training set and then work on it. Sometimes, most of these features are correlated, and hence redundant. This is where dimensionality reduction algorithms come into play. Dimensionality reduction is the process of reducing the number of random variables under consideration, by obtaining a set of principal variables. It can be divided into feature selection and feature extraction.</a:t>
            </a:r>
          </a:p>
        </p:txBody>
      </p:sp>
    </p:spTree>
    <p:extLst>
      <p:ext uri="{BB962C8B-B14F-4D97-AF65-F5344CB8AC3E}">
        <p14:creationId xmlns:p14="http://schemas.microsoft.com/office/powerpoint/2010/main" val="22536647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
        <p:cNvGrpSpPr/>
        <p:nvPr/>
      </p:nvGrpSpPr>
      <p:grpSpPr>
        <a:xfrm>
          <a:off x="0" y="0"/>
          <a:ext cx="0" cy="0"/>
          <a:chOff x="0" y="0"/>
          <a:chExt cx="0" cy="0"/>
        </a:xfrm>
      </p:grpSpPr>
      <p:pic>
        <p:nvPicPr>
          <p:cNvPr id="4098" name="Picture 2" descr="Feature reduction Definition | DeepAI">
            <a:extLst>
              <a:ext uri="{FF2B5EF4-FFF2-40B4-BE49-F238E27FC236}">
                <a16:creationId xmlns:a16="http://schemas.microsoft.com/office/drawing/2014/main" id="{ACE4003B-05FB-C7CF-2DE2-06AC89CADE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4537" y="0"/>
            <a:ext cx="5114925"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3500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400"/>
              <a:t>GIT</a:t>
            </a:r>
            <a:br>
              <a:rPr lang="en" sz="4400"/>
            </a:br>
            <a:r>
              <a:rPr lang="en" sz="4400"/>
              <a:t>&amp;</a:t>
            </a:r>
            <a:br>
              <a:rPr lang="en" sz="4400"/>
            </a:br>
            <a:r>
              <a:rPr lang="en" sz="4400"/>
              <a:t>GITHUB</a:t>
            </a:r>
            <a:endParaRPr sz="4400"/>
          </a:p>
        </p:txBody>
      </p:sp>
      <p:sp>
        <p:nvSpPr>
          <p:cNvPr id="176" name="Google Shape;176;p30"/>
          <p:cNvSpPr txBox="1">
            <a:spLocks noGrp="1"/>
          </p:cNvSpPr>
          <p:nvPr>
            <p:ph type="title" idx="2"/>
          </p:nvPr>
        </p:nvSpPr>
        <p:spPr>
          <a:xfrm>
            <a:off x="4849170" y="1001125"/>
            <a:ext cx="2270958"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1486778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a:t>GIT &amp; GITHUB</a:t>
            </a:r>
            <a:endParaRPr sz="300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rtl="0">
              <a:spcBef>
                <a:spcPts val="1600"/>
              </a:spcBef>
              <a:spcAft>
                <a:spcPts val="1600"/>
              </a:spcAft>
              <a:buNone/>
            </a:pPr>
            <a:r>
              <a:rPr lang="en-US" sz="1800">
                <a:solidFill>
                  <a:schemeClr val="tx2"/>
                </a:solidFill>
                <a:latin typeface="Times New Roman" panose="02020603050405020304" pitchFamily="18" charset="0"/>
                <a:cs typeface="Times New Roman" panose="02020603050405020304" pitchFamily="18" charset="0"/>
              </a:rPr>
              <a:t>The idea of Git is a little intimidating at first but embodies a very simple idea. As described on its website, Git is essentially a free and open source distributed version control system designed to handle everything from small to very large projects with speed and efficiency.</a:t>
            </a:r>
          </a:p>
          <a:p>
            <a:pPr algn="ctr"/>
            <a:r>
              <a:rPr lang="en-US" sz="1800" b="1" i="1">
                <a:solidFill>
                  <a:schemeClr val="tx2"/>
                </a:solidFill>
                <a:effectLst/>
                <a:latin typeface="Times New Roman" panose="02020603050405020304" pitchFamily="18" charset="0"/>
                <a:cs typeface="Times New Roman" panose="02020603050405020304" pitchFamily="18" charset="0"/>
              </a:rPr>
              <a:t>It allows groups of developers to collaborate on the same documents (often source code) simultaneously and without overriding each other’s work.</a:t>
            </a:r>
          </a:p>
          <a:p>
            <a:pPr algn="ctr"/>
            <a:r>
              <a:rPr lang="en-US" sz="1800" b="1" i="1">
                <a:solidFill>
                  <a:schemeClr val="tx2"/>
                </a:solidFill>
                <a:effectLst/>
                <a:latin typeface="Times New Roman" panose="02020603050405020304" pitchFamily="18" charset="0"/>
                <a:cs typeface="Times New Roman" panose="02020603050405020304" pitchFamily="18" charset="0"/>
              </a:rPr>
              <a:t> </a:t>
            </a:r>
            <a:endParaRPr lang="en-US" sz="1800" b="0" i="0">
              <a:solidFill>
                <a:schemeClr val="tx2"/>
              </a:solidFill>
              <a:effectLst/>
              <a:latin typeface="Times New Roman" panose="02020603050405020304" pitchFamily="18" charset="0"/>
              <a:cs typeface="Times New Roman" panose="02020603050405020304" pitchFamily="18" charset="0"/>
            </a:endParaRPr>
          </a:p>
          <a:p>
            <a:pPr marL="158750" indent="0">
              <a:buNone/>
            </a:pPr>
            <a:r>
              <a:rPr lang="en-US" sz="1800" b="0" i="0">
                <a:solidFill>
                  <a:srgbClr val="BDC1C6"/>
                </a:solidFill>
                <a:effectLst/>
                <a:latin typeface="Times New Roman" panose="02020603050405020304" pitchFamily="18" charset="0"/>
                <a:cs typeface="Times New Roman" panose="02020603050405020304" pitchFamily="18" charset="0"/>
              </a:rPr>
              <a:t>GitHub is an Internet hosting service for software development and version control using Git.</a:t>
            </a:r>
            <a:endParaRPr lang="en-US" sz="180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5716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
        <p:cNvGrpSpPr/>
        <p:nvPr/>
      </p:nvGrpSpPr>
      <p:grpSpPr>
        <a:xfrm>
          <a:off x="0" y="0"/>
          <a:ext cx="0" cy="0"/>
          <a:chOff x="0" y="0"/>
          <a:chExt cx="0" cy="0"/>
        </a:xfrm>
      </p:grpSpPr>
      <p:grpSp>
        <p:nvGrpSpPr>
          <p:cNvPr id="4" name="Group 3">
            <a:extLst>
              <a:ext uri="{FF2B5EF4-FFF2-40B4-BE49-F238E27FC236}">
                <a16:creationId xmlns:a16="http://schemas.microsoft.com/office/drawing/2014/main" id="{E4DE7B8F-A914-9694-ACDA-25CDAF159B5D}"/>
              </a:ext>
            </a:extLst>
          </p:cNvPr>
          <p:cNvGrpSpPr/>
          <p:nvPr/>
        </p:nvGrpSpPr>
        <p:grpSpPr>
          <a:xfrm>
            <a:off x="0" y="207818"/>
            <a:ext cx="9144000" cy="4684713"/>
            <a:chOff x="0" y="207818"/>
            <a:chExt cx="9144000" cy="4684713"/>
          </a:xfrm>
        </p:grpSpPr>
        <p:sp>
          <p:nvSpPr>
            <p:cNvPr id="2" name="AutoShape 2" descr="What Is Git &amp; Why Should You Use It? | Noble Desktop Blog">
              <a:extLst>
                <a:ext uri="{FF2B5EF4-FFF2-40B4-BE49-F238E27FC236}">
                  <a16:creationId xmlns:a16="http://schemas.microsoft.com/office/drawing/2014/main" id="{2B8EB2DB-12C5-3A74-FF34-D9AE907C1864}"/>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30" name="Picture 6" descr="What Is Git &amp; Why Should You Use It? | Noble Desktop Blog">
              <a:extLst>
                <a:ext uri="{FF2B5EF4-FFF2-40B4-BE49-F238E27FC236}">
                  <a16:creationId xmlns:a16="http://schemas.microsoft.com/office/drawing/2014/main" id="{D9C6EE89-14B7-EF75-6EE1-BCB9B9A4A2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07818"/>
              <a:ext cx="9144000" cy="468471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3F9A5608-0E51-B333-1A24-AF30F2412DF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711" t="8399" r="3483" b="9301"/>
            <a:stretch/>
          </p:blipFill>
          <p:spPr bwMode="auto">
            <a:xfrm>
              <a:off x="6407726" y="207818"/>
              <a:ext cx="2473036" cy="1287174"/>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074330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4800"/>
              <a:t>DOCKER</a:t>
            </a:r>
            <a:endParaRPr sz="4800"/>
          </a:p>
        </p:txBody>
      </p:sp>
      <p:sp>
        <p:nvSpPr>
          <p:cNvPr id="176" name="Google Shape;176;p30"/>
          <p:cNvSpPr txBox="1">
            <a:spLocks noGrp="1"/>
          </p:cNvSpPr>
          <p:nvPr>
            <p:ph type="title" idx="2"/>
          </p:nvPr>
        </p:nvSpPr>
        <p:spPr>
          <a:xfrm>
            <a:off x="4849170" y="1001125"/>
            <a:ext cx="2514798"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1250931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a:t>DOCKER</a:t>
            </a:r>
            <a:endParaRPr sz="3000"/>
          </a:p>
        </p:txBody>
      </p:sp>
      <p:sp>
        <p:nvSpPr>
          <p:cNvPr id="110" name="Google Shape;110;p25"/>
          <p:cNvSpPr txBox="1">
            <a:spLocks noGrp="1"/>
          </p:cNvSpPr>
          <p:nvPr>
            <p:ph type="body" idx="1"/>
          </p:nvPr>
        </p:nvSpPr>
        <p:spPr>
          <a:xfrm>
            <a:off x="720000" y="1152475"/>
            <a:ext cx="7704000" cy="1874743"/>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1600"/>
              </a:spcBef>
              <a:spcAft>
                <a:spcPts val="1600"/>
              </a:spcAft>
              <a:buNone/>
            </a:pPr>
            <a:r>
              <a:rPr lang="en-US" sz="1400">
                <a:solidFill>
                  <a:schemeClr val="lt2"/>
                </a:solidFill>
                <a:latin typeface="Times New Roman" panose="02020603050405020304" pitchFamily="18" charset="0"/>
                <a:cs typeface="Times New Roman" panose="02020603050405020304" pitchFamily="18" charset="0"/>
              </a:rPr>
              <a:t>Docker is an open platform for developing, shipping, and running applications. Docker enables you to separate your applications from your infrastructure so you can deliver software quickly. With Docker, you can manage your infrastructure in the same ways you manage your applications. By taking advantage of Docker’s methodologies for shipping, testing, and deploying code quickly, you can significantly reduce the delay between writing code and running it in production. </a:t>
            </a:r>
          </a:p>
        </p:txBody>
      </p:sp>
      <p:pic>
        <p:nvPicPr>
          <p:cNvPr id="2050" name="Picture 2" descr="Docker Logo, symbol, meaning, history, PNG, brand">
            <a:extLst>
              <a:ext uri="{FF2B5EF4-FFF2-40B4-BE49-F238E27FC236}">
                <a16:creationId xmlns:a16="http://schemas.microsoft.com/office/drawing/2014/main" id="{617A404F-A251-5022-D684-383BD00EF7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4522" y="2046193"/>
            <a:ext cx="6914956" cy="3889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61204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
        <p:cNvGrpSpPr/>
        <p:nvPr/>
      </p:nvGrpSpPr>
      <p:grpSpPr>
        <a:xfrm>
          <a:off x="0" y="0"/>
          <a:ext cx="0" cy="0"/>
          <a:chOff x="0" y="0"/>
          <a:chExt cx="0" cy="0"/>
        </a:xfrm>
      </p:grpSpPr>
      <p:pic>
        <p:nvPicPr>
          <p:cNvPr id="3074" name="Picture 2" descr="DOCKER (How it works? What are the benefits?) | by Kasun Dissanayake |  Medium">
            <a:extLst>
              <a:ext uri="{FF2B5EF4-FFF2-40B4-BE49-F238E27FC236}">
                <a16:creationId xmlns:a16="http://schemas.microsoft.com/office/drawing/2014/main" id="{A77AA860-4F98-6493-F379-172FF12DA7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1327" y="581025"/>
            <a:ext cx="7162800" cy="3981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68539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sz="5400"/>
              <a:t>STREAMLIT</a:t>
            </a:r>
            <a:endParaRPr sz="5400"/>
          </a:p>
        </p:txBody>
      </p:sp>
      <p:sp>
        <p:nvSpPr>
          <p:cNvPr id="176" name="Google Shape;176;p30"/>
          <p:cNvSpPr txBox="1">
            <a:spLocks noGrp="1"/>
          </p:cNvSpPr>
          <p:nvPr>
            <p:ph type="title" idx="2"/>
          </p:nvPr>
        </p:nvSpPr>
        <p:spPr>
          <a:xfrm>
            <a:off x="4849170" y="1001125"/>
            <a:ext cx="2270958"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282071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Team Members</a:t>
            </a:r>
            <a:endParaRPr/>
          </a:p>
        </p:txBody>
      </p:sp>
      <p:grpSp>
        <p:nvGrpSpPr>
          <p:cNvPr id="407" name="Google Shape;407;p32"/>
          <p:cNvGrpSpPr/>
          <p:nvPr/>
        </p:nvGrpSpPr>
        <p:grpSpPr>
          <a:xfrm>
            <a:off x="3466895" y="1903046"/>
            <a:ext cx="2210395" cy="2090466"/>
            <a:chOff x="1040275" y="238125"/>
            <a:chExt cx="5538450" cy="5237950"/>
          </a:xfrm>
        </p:grpSpPr>
        <p:sp>
          <p:nvSpPr>
            <p:cNvPr id="408"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32"/>
          <p:cNvSpPr txBox="1">
            <a:spLocks noGrp="1"/>
          </p:cNvSpPr>
          <p:nvPr>
            <p:ph type="subTitle" idx="4294967295"/>
          </p:nvPr>
        </p:nvSpPr>
        <p:spPr>
          <a:xfrm>
            <a:off x="860625" y="2337500"/>
            <a:ext cx="2208600" cy="701400"/>
          </a:xfrm>
          <a:prstGeom prst="rect">
            <a:avLst/>
          </a:prstGeom>
        </p:spPr>
        <p:txBody>
          <a:bodyPr spcFirstLastPara="1" wrap="square" lIns="91425" tIns="182875" rIns="91425" bIns="91425" anchor="t" anchorCtr="0">
            <a:noAutofit/>
          </a:bodyPr>
          <a:lstStyle/>
          <a:p>
            <a:pPr marL="0" lvl="0" indent="0" algn="r" rtl="0">
              <a:lnSpc>
                <a:spcPct val="100000"/>
              </a:lnSpc>
              <a:spcBef>
                <a:spcPts val="0"/>
              </a:spcBef>
              <a:spcAft>
                <a:spcPts val="1600"/>
              </a:spcAft>
              <a:buNone/>
            </a:pPr>
            <a:r>
              <a:rPr lang="en" sz="1400">
                <a:latin typeface="Times New Roman" panose="02020603050405020304" pitchFamily="18" charset="0"/>
                <a:cs typeface="Times New Roman" panose="02020603050405020304" pitchFamily="18" charset="0"/>
              </a:rPr>
              <a:t>EN19CS301076</a:t>
            </a:r>
            <a:endParaRPr sz="1400">
              <a:latin typeface="Times New Roman" panose="02020603050405020304" pitchFamily="18" charset="0"/>
              <a:cs typeface="Times New Roman" panose="02020603050405020304" pitchFamily="18" charset="0"/>
            </a:endParaRPr>
          </a:p>
        </p:txBody>
      </p:sp>
      <p:sp>
        <p:nvSpPr>
          <p:cNvPr id="634" name="Google Shape;634;p32"/>
          <p:cNvSpPr txBox="1">
            <a:spLocks noGrp="1"/>
          </p:cNvSpPr>
          <p:nvPr>
            <p:ph type="subTitle" idx="4294967295"/>
          </p:nvPr>
        </p:nvSpPr>
        <p:spPr>
          <a:xfrm>
            <a:off x="6074974" y="1697138"/>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latin typeface="Times New Roman" panose="02020603050405020304" pitchFamily="18" charset="0"/>
                <a:cs typeface="Times New Roman" panose="02020603050405020304" pitchFamily="18" charset="0"/>
              </a:rPr>
              <a:t>EN19CS301084</a:t>
            </a:r>
            <a:endParaRPr sz="1400">
              <a:latin typeface="Times New Roman" panose="02020603050405020304" pitchFamily="18" charset="0"/>
              <a:cs typeface="Times New Roman" panose="02020603050405020304" pitchFamily="18" charset="0"/>
            </a:endParaRPr>
          </a:p>
        </p:txBody>
      </p:sp>
      <p:sp>
        <p:nvSpPr>
          <p:cNvPr id="635" name="Google Shape;635;p32"/>
          <p:cNvSpPr txBox="1">
            <a:spLocks noGrp="1"/>
          </p:cNvSpPr>
          <p:nvPr>
            <p:ph type="subTitle" idx="4294967295"/>
          </p:nvPr>
        </p:nvSpPr>
        <p:spPr>
          <a:xfrm>
            <a:off x="6074974" y="3294263"/>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latin typeface="Times New Roman" panose="02020603050405020304" pitchFamily="18" charset="0"/>
                <a:cs typeface="Times New Roman" panose="02020603050405020304" pitchFamily="18" charset="0"/>
              </a:rPr>
              <a:t>EN19CS301110</a:t>
            </a:r>
            <a:endParaRPr sz="1400">
              <a:latin typeface="Times New Roman" panose="02020603050405020304" pitchFamily="18" charset="0"/>
              <a:cs typeface="Times New Roman" panose="02020603050405020304" pitchFamily="18" charset="0"/>
            </a:endParaRPr>
          </a:p>
        </p:txBody>
      </p:sp>
      <p:cxnSp>
        <p:nvCxnSpPr>
          <p:cNvPr id="636" name="Google Shape;636;p32"/>
          <p:cNvCxnSpPr>
            <a:stCxn id="634" idx="1"/>
          </p:cNvCxnSpPr>
          <p:nvPr/>
        </p:nvCxnSpPr>
        <p:spPr>
          <a:xfrm flipH="1">
            <a:off x="5172574" y="2047838"/>
            <a:ext cx="902400" cy="1941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7" name="Google Shape;637;p32"/>
          <p:cNvCxnSpPr>
            <a:stCxn id="635" idx="1"/>
          </p:cNvCxnSpPr>
          <p:nvPr/>
        </p:nvCxnSpPr>
        <p:spPr>
          <a:xfrm rot="10800000">
            <a:off x="4590274" y="3202463"/>
            <a:ext cx="1484700" cy="4425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8" name="Google Shape;638;p32"/>
          <p:cNvCxnSpPr>
            <a:stCxn id="633" idx="3"/>
          </p:cNvCxnSpPr>
          <p:nvPr/>
        </p:nvCxnSpPr>
        <p:spPr>
          <a:xfrm>
            <a:off x="3069225" y="2688200"/>
            <a:ext cx="841800" cy="0"/>
          </a:xfrm>
          <a:prstGeom prst="straightConnector1">
            <a:avLst/>
          </a:prstGeom>
          <a:noFill/>
          <a:ln w="19050" cap="flat" cmpd="sng">
            <a:solidFill>
              <a:schemeClr val="lt2"/>
            </a:solidFill>
            <a:prstDash val="solid"/>
            <a:round/>
            <a:headEnd type="oval" w="med" len="med"/>
            <a:tailEnd type="none" w="med" len="med"/>
          </a:ln>
        </p:spPr>
      </p:cxnSp>
      <p:sp>
        <p:nvSpPr>
          <p:cNvPr id="639" name="Google Shape;639;p32"/>
          <p:cNvSpPr txBox="1">
            <a:spLocks noGrp="1"/>
          </p:cNvSpPr>
          <p:nvPr>
            <p:ph type="subTitle" idx="4294967295"/>
          </p:nvPr>
        </p:nvSpPr>
        <p:spPr>
          <a:xfrm>
            <a:off x="860625" y="1968536"/>
            <a:ext cx="2208600" cy="4965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US" sz="1600" b="1">
                <a:latin typeface="Rajdhani"/>
                <a:ea typeface="Rajdhani"/>
                <a:cs typeface="Rajdhani"/>
                <a:sym typeface="Rajdhani"/>
              </a:rPr>
              <a:t>Arushi Jain</a:t>
            </a:r>
            <a:endParaRPr sz="1600" b="1">
              <a:latin typeface="Rajdhani"/>
              <a:ea typeface="Rajdhani"/>
              <a:cs typeface="Rajdhani"/>
              <a:sym typeface="Rajdhani"/>
            </a:endParaRPr>
          </a:p>
        </p:txBody>
      </p:sp>
      <p:sp>
        <p:nvSpPr>
          <p:cNvPr id="640" name="Google Shape;640;p32"/>
          <p:cNvSpPr txBox="1">
            <a:spLocks noGrp="1"/>
          </p:cNvSpPr>
          <p:nvPr>
            <p:ph type="subTitle" idx="4294967295"/>
          </p:nvPr>
        </p:nvSpPr>
        <p:spPr>
          <a:xfrm>
            <a:off x="6074975" y="1328160"/>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Avinash Kumar</a:t>
            </a:r>
            <a:endParaRPr sz="1600" b="1">
              <a:latin typeface="Rajdhani"/>
              <a:ea typeface="Rajdhani"/>
              <a:cs typeface="Rajdhani"/>
              <a:sym typeface="Rajdhani"/>
            </a:endParaRPr>
          </a:p>
        </p:txBody>
      </p:sp>
      <p:sp>
        <p:nvSpPr>
          <p:cNvPr id="641" name="Google Shape;641;p32"/>
          <p:cNvSpPr txBox="1">
            <a:spLocks noGrp="1"/>
          </p:cNvSpPr>
          <p:nvPr>
            <p:ph type="subTitle" idx="4294967295"/>
          </p:nvPr>
        </p:nvSpPr>
        <p:spPr>
          <a:xfrm>
            <a:off x="6074975" y="2925285"/>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Dhananjay Porwal</a:t>
            </a:r>
            <a:endParaRPr sz="1600" b="1">
              <a:latin typeface="Rajdhani"/>
              <a:ea typeface="Rajdhani"/>
              <a:cs typeface="Rajdhani"/>
              <a:sym typeface="Rajdhani"/>
            </a:endParaRPr>
          </a:p>
        </p:txBody>
      </p:sp>
      <p:sp>
        <p:nvSpPr>
          <p:cNvPr id="3" name="Google Shape;641;p32">
            <a:extLst>
              <a:ext uri="{FF2B5EF4-FFF2-40B4-BE49-F238E27FC236}">
                <a16:creationId xmlns:a16="http://schemas.microsoft.com/office/drawing/2014/main" id="{66968784-2F4C-2238-B0C0-94C95346265E}"/>
              </a:ext>
            </a:extLst>
          </p:cNvPr>
          <p:cNvSpPr txBox="1">
            <a:spLocks/>
          </p:cNvSpPr>
          <p:nvPr/>
        </p:nvSpPr>
        <p:spPr>
          <a:xfrm>
            <a:off x="2451386" y="4430037"/>
            <a:ext cx="4399755" cy="496500"/>
          </a:xfrm>
          <a:prstGeom prst="rect">
            <a:avLst/>
          </a:prstGeom>
          <a:noFill/>
          <a:ln>
            <a:noFill/>
          </a:ln>
        </p:spPr>
        <p:txBody>
          <a:bodyPr spcFirstLastPara="1" wrap="square" lIns="91425" tIns="274300"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l" rtl="0">
              <a:lnSpc>
                <a:spcPct val="115000"/>
              </a:lnSpc>
              <a:spcBef>
                <a:spcPts val="1600"/>
              </a:spcBef>
              <a:spcAft>
                <a:spcPts val="160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spcAft>
                <a:spcPts val="1600"/>
              </a:spcAft>
              <a:buFont typeface="Fira Sans Condensed Light"/>
              <a:buNone/>
            </a:pPr>
            <a:r>
              <a:rPr lang="en-IN" sz="1600">
                <a:latin typeface="Rajdhani"/>
                <a:ea typeface="Rajdhani"/>
                <a:cs typeface="Rajdhani"/>
                <a:sym typeface="Rajdhani"/>
              </a:rPr>
              <a:t>Under the Guidance of</a:t>
            </a:r>
            <a:r>
              <a:rPr lang="en-IN" sz="1600" b="1">
                <a:latin typeface="Rajdhani"/>
                <a:ea typeface="Rajdhani"/>
                <a:cs typeface="Rajdhani"/>
                <a:sym typeface="Rajdhani"/>
              </a:rPr>
              <a:t> Prof. </a:t>
            </a:r>
            <a:r>
              <a:rPr lang="en-IN" sz="1600" b="1" err="1">
                <a:latin typeface="Rajdhani"/>
                <a:ea typeface="Rajdhani"/>
                <a:cs typeface="Rajdhani"/>
                <a:sym typeface="Rajdhani"/>
              </a:rPr>
              <a:t>Snehal</a:t>
            </a:r>
            <a:r>
              <a:rPr lang="en-IN" sz="1600" b="1">
                <a:latin typeface="Rajdhani"/>
                <a:ea typeface="Rajdhani"/>
                <a:cs typeface="Rajdhani"/>
                <a:sym typeface="Rajdhani"/>
              </a:rPr>
              <a:t> </a:t>
            </a:r>
            <a:r>
              <a:rPr lang="en-IN" sz="1600" b="1" err="1">
                <a:latin typeface="Rajdhani"/>
                <a:ea typeface="Rajdhani"/>
                <a:cs typeface="Rajdhani"/>
                <a:sym typeface="Rajdhani"/>
              </a:rPr>
              <a:t>Moghe</a:t>
            </a:r>
            <a:r>
              <a:rPr lang="en-IN" sz="1600" b="1">
                <a:latin typeface="Rajdhani"/>
                <a:ea typeface="Rajdhani"/>
                <a:cs typeface="Rajdhani"/>
                <a:sym typeface="Rajdhani"/>
              </a:rPr>
              <a:t> </a:t>
            </a:r>
            <a:r>
              <a:rPr lang="en-IN">
                <a:latin typeface="Rajdhani"/>
                <a:ea typeface="Rajdhani"/>
                <a:cs typeface="Rajdhani"/>
                <a:sym typeface="Rajdhani"/>
              </a:rPr>
              <a:t>ma’am</a:t>
            </a:r>
            <a:endParaRPr lang="en-IN" sz="1600">
              <a:latin typeface="Rajdhani"/>
              <a:ea typeface="Rajdhani"/>
              <a:cs typeface="Rajdhani"/>
              <a:sym typeface="Rajdhani"/>
            </a:endParaRPr>
          </a:p>
        </p:txBody>
      </p:sp>
    </p:spTree>
    <p:extLst>
      <p:ext uri="{BB962C8B-B14F-4D97-AF65-F5344CB8AC3E}">
        <p14:creationId xmlns:p14="http://schemas.microsoft.com/office/powerpoint/2010/main" val="29988159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a:t>STREAMLIT</a:t>
            </a:r>
            <a:endParaRPr sz="3000"/>
          </a:p>
        </p:txBody>
      </p:sp>
      <p:sp>
        <p:nvSpPr>
          <p:cNvPr id="110" name="Google Shape;110;p25"/>
          <p:cNvSpPr txBox="1">
            <a:spLocks noGrp="1"/>
          </p:cNvSpPr>
          <p:nvPr>
            <p:ph type="body" idx="1"/>
          </p:nvPr>
        </p:nvSpPr>
        <p:spPr>
          <a:xfrm>
            <a:off x="720000" y="1152475"/>
            <a:ext cx="7704000" cy="2553616"/>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1600"/>
              </a:spcBef>
              <a:spcAft>
                <a:spcPts val="1600"/>
              </a:spcAft>
              <a:buNone/>
            </a:pPr>
            <a:r>
              <a:rPr lang="en-US" sz="1400" err="1"/>
              <a:t>Streamlit</a:t>
            </a:r>
            <a:r>
              <a:rPr lang="en-US" sz="1400"/>
              <a:t> turns data scripts into shareable web apps in minutes. All in pure Python. No frontend experience required. The core benefit of a tool like </a:t>
            </a:r>
            <a:r>
              <a:rPr lang="en-US" sz="1400" err="1"/>
              <a:t>Streamlit</a:t>
            </a:r>
            <a:r>
              <a:rPr lang="en-US" sz="1400"/>
              <a:t> is that it is Python based. Many of the insight graphs, evaluation graphs, and prediction graphs have already been created by data scientists during model development. This usually happens in the form of </a:t>
            </a:r>
            <a:r>
              <a:rPr lang="en-US" sz="1400" err="1"/>
              <a:t>Jupyter</a:t>
            </a:r>
            <a:r>
              <a:rPr lang="en-US" sz="1400"/>
              <a:t> notebooks. Moving the code to generate these visualizations into a </a:t>
            </a:r>
            <a:r>
              <a:rPr lang="en-US" sz="1400" err="1"/>
              <a:t>Streamlit</a:t>
            </a:r>
            <a:r>
              <a:rPr lang="en-US" sz="1400"/>
              <a:t> dashboard requires little work. </a:t>
            </a:r>
            <a:r>
              <a:rPr lang="en-US" sz="1400" err="1"/>
              <a:t>Streamlit</a:t>
            </a:r>
            <a:r>
              <a:rPr lang="en-US" sz="1400"/>
              <a:t> allows you to re-use any Python code you have already written. This can save considerable amounts of time compared to non-Python based tools where all code to create visualizations needs to be re-written.</a:t>
            </a:r>
            <a:endParaRPr sz="1400">
              <a:solidFill>
                <a:schemeClr val="lt2"/>
              </a:solidFill>
            </a:endParaRPr>
          </a:p>
        </p:txBody>
      </p:sp>
      <p:pic>
        <p:nvPicPr>
          <p:cNvPr id="4098" name="Picture 2" descr="Python Tutorial: Streamlit | DataCamp">
            <a:extLst>
              <a:ext uri="{FF2B5EF4-FFF2-40B4-BE49-F238E27FC236}">
                <a16:creationId xmlns:a16="http://schemas.microsoft.com/office/drawing/2014/main" id="{5D51085F-FC07-5C56-B261-04EE4377CD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6282" y="3651683"/>
            <a:ext cx="2371436" cy="138790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1217190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1449440" y="971850"/>
            <a:ext cx="6245120" cy="319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a:t>MODEL OVERVIEW</a:t>
            </a:r>
            <a:endParaRPr sz="7200"/>
          </a:p>
        </p:txBody>
      </p:sp>
      <p:pic>
        <p:nvPicPr>
          <p:cNvPr id="4" name="Google Shape;1793;p47">
            <a:extLst>
              <a:ext uri="{FF2B5EF4-FFF2-40B4-BE49-F238E27FC236}">
                <a16:creationId xmlns:a16="http://schemas.microsoft.com/office/drawing/2014/main" id="{A4E352F9-A40A-C8B1-AA38-79B3593B0AE3}"/>
              </a:ext>
            </a:extLst>
          </p:cNvPr>
          <p:cNvPicPr preferRelativeResize="0"/>
          <p:nvPr/>
        </p:nvPicPr>
        <p:blipFill>
          <a:blip r:embed="rId3">
            <a:alphaModFix/>
          </a:blip>
          <a:stretch>
            <a:fillRect/>
          </a:stretch>
        </p:blipFill>
        <p:spPr>
          <a:xfrm>
            <a:off x="190155" y="258041"/>
            <a:ext cx="3189475" cy="1840476"/>
          </a:xfrm>
          <a:prstGeom prst="rect">
            <a:avLst/>
          </a:prstGeom>
          <a:noFill/>
          <a:ln>
            <a:noFill/>
          </a:ln>
        </p:spPr>
      </p:pic>
    </p:spTree>
    <p:extLst>
      <p:ext uri="{BB962C8B-B14F-4D97-AF65-F5344CB8AC3E}">
        <p14:creationId xmlns:p14="http://schemas.microsoft.com/office/powerpoint/2010/main" val="26685242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MODEL OVERVIEW</a:t>
            </a:r>
            <a:endParaRPr sz="300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1600"/>
              </a:spcBef>
              <a:spcAft>
                <a:spcPts val="1600"/>
              </a:spcAft>
              <a:buNone/>
            </a:pPr>
            <a:r>
              <a:rPr lang="en-US" sz="1400">
                <a:solidFill>
                  <a:schemeClr val="tx2"/>
                </a:solidFill>
                <a:latin typeface="Times New Roman" panose="02020603050405020304" pitchFamily="18" charset="0"/>
                <a:cs typeface="Times New Roman" panose="02020603050405020304" pitchFamily="18" charset="0"/>
              </a:rPr>
              <a:t>We use a NN for our task. It consists of convolutional NN (CNN) layers, recurrent NN (RNN) layers and a final Connectionist Temporal Classification (CTC) layer. It shows an overview of our HTR system.</a:t>
            </a:r>
          </a:p>
          <a:p>
            <a:pPr marL="0" lvl="0" indent="0" algn="l" rtl="0">
              <a:spcBef>
                <a:spcPts val="1600"/>
              </a:spcBef>
              <a:spcAft>
                <a:spcPts val="1600"/>
              </a:spcAft>
              <a:buNone/>
            </a:pPr>
            <a:endParaRPr lang="en-US" sz="1400">
              <a:solidFill>
                <a:schemeClr val="tx2"/>
              </a:solidFill>
              <a:latin typeface="Times New Roman" panose="02020603050405020304" pitchFamily="18" charset="0"/>
              <a:cs typeface="Times New Roman" panose="02020603050405020304" pitchFamily="18" charset="0"/>
            </a:endParaRPr>
          </a:p>
          <a:p>
            <a:pPr marL="0" lvl="0" indent="0" algn="l" rtl="0">
              <a:spcBef>
                <a:spcPts val="1600"/>
              </a:spcBef>
              <a:spcAft>
                <a:spcPts val="1600"/>
              </a:spcAft>
              <a:buNone/>
            </a:pPr>
            <a:endParaRPr lang="en-US" sz="1400">
              <a:solidFill>
                <a:schemeClr val="tx2"/>
              </a:solidFill>
              <a:latin typeface="Times New Roman" panose="02020603050405020304" pitchFamily="18" charset="0"/>
              <a:cs typeface="Times New Roman" panose="02020603050405020304" pitchFamily="18" charset="0"/>
            </a:endParaRPr>
          </a:p>
          <a:p>
            <a:pPr marL="0" lvl="0" indent="0" algn="l" rtl="0">
              <a:spcBef>
                <a:spcPts val="1600"/>
              </a:spcBef>
              <a:spcAft>
                <a:spcPts val="1600"/>
              </a:spcAft>
              <a:buNone/>
            </a:pPr>
            <a:r>
              <a:rPr lang="en-US" sz="1400" b="0" i="0">
                <a:solidFill>
                  <a:schemeClr val="tx2"/>
                </a:solidFill>
                <a:effectLst/>
                <a:latin typeface="Times New Roman" panose="02020603050405020304" pitchFamily="18" charset="0"/>
                <a:cs typeface="Times New Roman" panose="02020603050405020304" pitchFamily="18" charset="0"/>
              </a:rPr>
              <a:t>We can also view the NN in a more formal way as a function (see Eq. 1) which maps an image (or matrix) M of size W×H to a character sequence (c1, c2, …) with a length between 0 and L. As you can see, the text is recognized on character-level, therefore words or texts not contained in the training data can be recognized too (as long as the individual characters get correctly classified).</a:t>
            </a:r>
            <a:endParaRPr lang="en-US" sz="1400">
              <a:solidFill>
                <a:schemeClr val="tx2"/>
              </a:solidFill>
              <a:latin typeface="Times New Roman" panose="02020603050405020304" pitchFamily="18" charset="0"/>
              <a:cs typeface="Times New Roman" panose="02020603050405020304" pitchFamily="18" charset="0"/>
            </a:endParaRPr>
          </a:p>
        </p:txBody>
      </p:sp>
      <p:pic>
        <p:nvPicPr>
          <p:cNvPr id="6146" name="Picture 2" descr="decoder_comparison">
            <a:extLst>
              <a:ext uri="{FF2B5EF4-FFF2-40B4-BE49-F238E27FC236}">
                <a16:creationId xmlns:a16="http://schemas.microsoft.com/office/drawing/2014/main" id="{B032DE50-0CB4-05CA-EEE4-FE5D379D34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69647" y="2110465"/>
            <a:ext cx="3004705" cy="159865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37373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
        <p:cNvGrpSpPr/>
        <p:nvPr/>
      </p:nvGrpSpPr>
      <p:grpSpPr>
        <a:xfrm>
          <a:off x="0" y="0"/>
          <a:ext cx="0" cy="0"/>
          <a:chOff x="0" y="0"/>
          <a:chExt cx="0" cy="0"/>
        </a:xfrm>
      </p:grpSpPr>
      <p:pic>
        <p:nvPicPr>
          <p:cNvPr id="5122" name="Picture 2">
            <a:extLst>
              <a:ext uri="{FF2B5EF4-FFF2-40B4-BE49-F238E27FC236}">
                <a16:creationId xmlns:a16="http://schemas.microsoft.com/office/drawing/2014/main" id="{65F7E610-1F74-383B-CCD0-D8509C7C08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1491" y="264102"/>
            <a:ext cx="7100454" cy="4615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0295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1449440" y="971850"/>
            <a:ext cx="6245120" cy="319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7200"/>
              <a:t>DEPLOYMENT</a:t>
            </a:r>
            <a:endParaRPr sz="7200"/>
          </a:p>
        </p:txBody>
      </p:sp>
      <p:pic>
        <p:nvPicPr>
          <p:cNvPr id="4" name="Google Shape;1793;p47">
            <a:extLst>
              <a:ext uri="{FF2B5EF4-FFF2-40B4-BE49-F238E27FC236}">
                <a16:creationId xmlns:a16="http://schemas.microsoft.com/office/drawing/2014/main" id="{A4E352F9-A40A-C8B1-AA38-79B3593B0AE3}"/>
              </a:ext>
            </a:extLst>
          </p:cNvPr>
          <p:cNvPicPr preferRelativeResize="0"/>
          <p:nvPr/>
        </p:nvPicPr>
        <p:blipFill>
          <a:blip r:embed="rId3">
            <a:alphaModFix/>
          </a:blip>
          <a:stretch>
            <a:fillRect/>
          </a:stretch>
        </p:blipFill>
        <p:spPr>
          <a:xfrm>
            <a:off x="190155" y="258041"/>
            <a:ext cx="3189475" cy="1840476"/>
          </a:xfrm>
          <a:prstGeom prst="rect">
            <a:avLst/>
          </a:prstGeom>
          <a:noFill/>
          <a:ln>
            <a:noFill/>
          </a:ln>
        </p:spPr>
      </p:pic>
    </p:spTree>
    <p:extLst>
      <p:ext uri="{BB962C8B-B14F-4D97-AF65-F5344CB8AC3E}">
        <p14:creationId xmlns:p14="http://schemas.microsoft.com/office/powerpoint/2010/main" val="8461279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
        <p:cNvGrpSpPr/>
        <p:nvPr/>
      </p:nvGrpSpPr>
      <p:grpSpPr>
        <a:xfrm>
          <a:off x="0" y="0"/>
          <a:ext cx="0" cy="0"/>
          <a:chOff x="0" y="0"/>
          <a:chExt cx="0" cy="0"/>
        </a:xfrm>
      </p:grpSpPr>
      <p:pic>
        <p:nvPicPr>
          <p:cNvPr id="2" name="Picture 2" descr="Graphical user interface, text, application&#10;&#10;Description automatically generated">
            <a:extLst>
              <a:ext uri="{FF2B5EF4-FFF2-40B4-BE49-F238E27FC236}">
                <a16:creationId xmlns:a16="http://schemas.microsoft.com/office/drawing/2014/main" id="{A5A6D408-92F0-8F44-A36B-17A790F7923A}"/>
              </a:ext>
            </a:extLst>
          </p:cNvPr>
          <p:cNvPicPr>
            <a:picLocks noChangeAspect="1"/>
          </p:cNvPicPr>
          <p:nvPr/>
        </p:nvPicPr>
        <p:blipFill>
          <a:blip r:embed="rId3"/>
          <a:stretch>
            <a:fillRect/>
          </a:stretch>
        </p:blipFill>
        <p:spPr>
          <a:xfrm>
            <a:off x="0" y="-1681"/>
            <a:ext cx="9170894" cy="5146861"/>
          </a:xfrm>
          <a:prstGeom prst="rect">
            <a:avLst/>
          </a:prstGeom>
        </p:spPr>
      </p:pic>
    </p:spTree>
    <p:extLst>
      <p:ext uri="{BB962C8B-B14F-4D97-AF65-F5344CB8AC3E}">
        <p14:creationId xmlns:p14="http://schemas.microsoft.com/office/powerpoint/2010/main" val="24328625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108"/>
        <p:cNvGrpSpPr/>
        <p:nvPr/>
      </p:nvGrpSpPr>
      <p:grpSpPr>
        <a:xfrm>
          <a:off x="0" y="0"/>
          <a:ext cx="0" cy="0"/>
          <a:chOff x="0" y="0"/>
          <a:chExt cx="0" cy="0"/>
        </a:xfrm>
      </p:grpSpPr>
      <p:pic>
        <p:nvPicPr>
          <p:cNvPr id="2" name="Picture 2" descr="Graphical user interface, text, application&#10;&#10;Description automatically generated">
            <a:extLst>
              <a:ext uri="{FF2B5EF4-FFF2-40B4-BE49-F238E27FC236}">
                <a16:creationId xmlns:a16="http://schemas.microsoft.com/office/drawing/2014/main" id="{4E169537-EE62-951F-DFF3-43004D162E61}"/>
              </a:ext>
            </a:extLst>
          </p:cNvPr>
          <p:cNvPicPr>
            <a:picLocks noChangeAspect="1"/>
          </p:cNvPicPr>
          <p:nvPr/>
        </p:nvPicPr>
        <p:blipFill>
          <a:blip r:embed="rId3"/>
          <a:stretch>
            <a:fillRect/>
          </a:stretch>
        </p:blipFill>
        <p:spPr>
          <a:xfrm>
            <a:off x="-20171" y="-1681"/>
            <a:ext cx="9164170" cy="5146861"/>
          </a:xfrm>
          <a:prstGeom prst="rect">
            <a:avLst/>
          </a:prstGeom>
        </p:spPr>
      </p:pic>
    </p:spTree>
    <p:extLst>
      <p:ext uri="{BB962C8B-B14F-4D97-AF65-F5344CB8AC3E}">
        <p14:creationId xmlns:p14="http://schemas.microsoft.com/office/powerpoint/2010/main" val="20469375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1449440" y="971850"/>
            <a:ext cx="6245120" cy="319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7200"/>
              <a:t>SCOPE</a:t>
            </a:r>
            <a:endParaRPr sz="7200"/>
          </a:p>
        </p:txBody>
      </p:sp>
      <p:pic>
        <p:nvPicPr>
          <p:cNvPr id="4" name="Google Shape;1793;p47">
            <a:extLst>
              <a:ext uri="{FF2B5EF4-FFF2-40B4-BE49-F238E27FC236}">
                <a16:creationId xmlns:a16="http://schemas.microsoft.com/office/drawing/2014/main" id="{A4E352F9-A40A-C8B1-AA38-79B3593B0AE3}"/>
              </a:ext>
            </a:extLst>
          </p:cNvPr>
          <p:cNvPicPr preferRelativeResize="0"/>
          <p:nvPr/>
        </p:nvPicPr>
        <p:blipFill>
          <a:blip r:embed="rId3">
            <a:alphaModFix/>
          </a:blip>
          <a:stretch>
            <a:fillRect/>
          </a:stretch>
        </p:blipFill>
        <p:spPr>
          <a:xfrm>
            <a:off x="148592" y="2945823"/>
            <a:ext cx="3189475" cy="1840476"/>
          </a:xfrm>
          <a:prstGeom prst="rect">
            <a:avLst/>
          </a:prstGeom>
          <a:noFill/>
          <a:ln>
            <a:noFill/>
          </a:ln>
        </p:spPr>
      </p:pic>
    </p:spTree>
    <p:extLst>
      <p:ext uri="{BB962C8B-B14F-4D97-AF65-F5344CB8AC3E}">
        <p14:creationId xmlns:p14="http://schemas.microsoft.com/office/powerpoint/2010/main" val="21854063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SCOPE</a:t>
            </a:r>
            <a:endParaRPr sz="3000"/>
          </a:p>
        </p:txBody>
      </p:sp>
      <p:sp>
        <p:nvSpPr>
          <p:cNvPr id="110" name="Google Shape;110;p25"/>
          <p:cNvSpPr txBox="1">
            <a:spLocks noGrp="1"/>
          </p:cNvSpPr>
          <p:nvPr>
            <p:ph type="body" idx="1"/>
          </p:nvPr>
        </p:nvSpPr>
        <p:spPr>
          <a:xfrm>
            <a:off x="720000" y="1152475"/>
            <a:ext cx="7704000" cy="3294834"/>
          </a:xfrm>
          <a:prstGeom prst="rect">
            <a:avLst/>
          </a:prstGeom>
          <a:solidFill>
            <a:schemeClr val="dk1">
              <a:alpha val="56699"/>
            </a:schemeClr>
          </a:solidFill>
        </p:spPr>
        <p:txBody>
          <a:bodyPr spcFirstLastPara="1" wrap="square" lIns="234000" tIns="234000" rIns="234000" bIns="91425" anchor="t" anchorCtr="0">
            <a:noAutofit/>
          </a:bodyPr>
          <a:lstStyle/>
          <a:p>
            <a:pPr marL="0" indent="0">
              <a:spcBef>
                <a:spcPts val="1600"/>
              </a:spcBef>
              <a:spcAft>
                <a:spcPts val="1600"/>
              </a:spcAft>
              <a:buNone/>
            </a:pPr>
            <a:r>
              <a:rPr lang="en-IN" sz="1500">
                <a:solidFill>
                  <a:schemeClr val="tx2"/>
                </a:solidFill>
                <a:latin typeface="Times New Roman" panose="02020603050405020304" pitchFamily="18" charset="0"/>
                <a:cs typeface="Times New Roman" panose="02020603050405020304" pitchFamily="18" charset="0"/>
              </a:rPr>
              <a:t>Healthcare and pharmaceuticals: </a:t>
            </a:r>
            <a:r>
              <a:rPr lang="en-US" sz="1500">
                <a:solidFill>
                  <a:schemeClr val="tx2"/>
                </a:solidFill>
                <a:latin typeface="Times New Roman" panose="02020603050405020304" pitchFamily="18" charset="0"/>
                <a:cs typeface="Times New Roman" panose="02020603050405020304" pitchFamily="18" charset="0"/>
              </a:rPr>
              <a:t>Patient prescription digitization is a major pain point in healthcare/pharmaceutical industry. For example, Roche is handling millions of petabytes of medical PDFs daily. Another area where handwritten text detection has key impact is patient enrollment and form digitization. By adding handwriting recognition to their toolkit of services, hospitals/pharmaceuticals can significantly improve user experience.</a:t>
            </a:r>
            <a:endParaRPr lang="en-US" sz="1500">
              <a:latin typeface="Times New Roman" panose="02020603050405020304" pitchFamily="18" charset="0"/>
              <a:cs typeface="Times New Roman" panose="02020603050405020304" pitchFamily="18" charset="0"/>
            </a:endParaRPr>
          </a:p>
          <a:p>
            <a:pPr marL="0" indent="0">
              <a:spcBef>
                <a:spcPts val="1600"/>
              </a:spcBef>
              <a:spcAft>
                <a:spcPts val="1600"/>
              </a:spcAft>
              <a:buNone/>
            </a:pPr>
            <a:r>
              <a:rPr lang="en-US" sz="1500">
                <a:latin typeface="Times New Roman" panose="02020603050405020304" pitchFamily="18" charset="0"/>
                <a:cs typeface="Times New Roman" panose="02020603050405020304" pitchFamily="18" charset="0"/>
              </a:rPr>
              <a:t>Insurance: A large insurance industry receives more than 20 million documents a day and a delay in processing the claim can impact the company terribly. The claims document can contain various different handwriting styles and pure manual automation of processing claims is going to completely slow down the pipeline</a:t>
            </a:r>
            <a:endParaRPr lang="en-US" sz="1500">
              <a:solidFill>
                <a:schemeClr val="tx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15474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108"/>
        <p:cNvGrpSpPr/>
        <p:nvPr/>
      </p:nvGrpSpPr>
      <p:grpSpPr>
        <a:xfrm>
          <a:off x="0" y="0"/>
          <a:ext cx="0" cy="0"/>
          <a:chOff x="0" y="0"/>
          <a:chExt cx="0" cy="0"/>
        </a:xfrm>
      </p:grpSpPr>
      <p:pic>
        <p:nvPicPr>
          <p:cNvPr id="2" name="Picture 1">
            <a:extLst>
              <a:ext uri="{FF2B5EF4-FFF2-40B4-BE49-F238E27FC236}">
                <a16:creationId xmlns:a16="http://schemas.microsoft.com/office/drawing/2014/main" id="{04DA367A-D332-9B42-38E4-98B7137ACAC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73967" y="38784"/>
            <a:ext cx="6396066" cy="5065931"/>
          </a:xfrm>
          <a:prstGeom prst="rect">
            <a:avLst/>
          </a:prstGeom>
          <a:noFill/>
          <a:ln>
            <a:noFill/>
          </a:ln>
        </p:spPr>
      </p:pic>
    </p:spTree>
    <p:extLst>
      <p:ext uri="{BB962C8B-B14F-4D97-AF65-F5344CB8AC3E}">
        <p14:creationId xmlns:p14="http://schemas.microsoft.com/office/powerpoint/2010/main" val="2153785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5DF8C7-730D-F60F-584C-2C794EA09D13}"/>
              </a:ext>
            </a:extLst>
          </p:cNvPr>
          <p:cNvSpPr>
            <a:spLocks noGrp="1"/>
          </p:cNvSpPr>
          <p:nvPr>
            <p:ph type="title"/>
          </p:nvPr>
        </p:nvSpPr>
        <p:spPr/>
        <p:txBody>
          <a:bodyPr/>
          <a:lstStyle/>
          <a:p>
            <a:r>
              <a:rPr lang="en-US"/>
              <a:t>Handwritten Text Recognition</a:t>
            </a:r>
          </a:p>
        </p:txBody>
      </p:sp>
      <p:pic>
        <p:nvPicPr>
          <p:cNvPr id="8" name="Picture 8" descr="Diagram&#10;&#10;Description automatically generated">
            <a:extLst>
              <a:ext uri="{FF2B5EF4-FFF2-40B4-BE49-F238E27FC236}">
                <a16:creationId xmlns:a16="http://schemas.microsoft.com/office/drawing/2014/main" id="{0516CFDE-F51C-F6BF-17CD-8B9EA46C5E6D}"/>
              </a:ext>
            </a:extLst>
          </p:cNvPr>
          <p:cNvPicPr>
            <a:picLocks noChangeAspect="1"/>
          </p:cNvPicPr>
          <p:nvPr/>
        </p:nvPicPr>
        <p:blipFill>
          <a:blip r:embed="rId2"/>
          <a:stretch>
            <a:fillRect/>
          </a:stretch>
        </p:blipFill>
        <p:spPr>
          <a:xfrm>
            <a:off x="2728108" y="3060886"/>
            <a:ext cx="3687783" cy="1967744"/>
          </a:xfrm>
          <a:prstGeom prst="rect">
            <a:avLst/>
          </a:prstGeom>
          <a:ln>
            <a:noFill/>
          </a:ln>
          <a:effectLst>
            <a:softEdge rad="112500"/>
          </a:effectLst>
        </p:spPr>
      </p:pic>
      <p:sp>
        <p:nvSpPr>
          <p:cNvPr id="2" name="Google Shape;110;p25">
            <a:extLst>
              <a:ext uri="{FF2B5EF4-FFF2-40B4-BE49-F238E27FC236}">
                <a16:creationId xmlns:a16="http://schemas.microsoft.com/office/drawing/2014/main" id="{ABA42119-9925-A9DD-FA53-445E8DE09C09}"/>
              </a:ext>
            </a:extLst>
          </p:cNvPr>
          <p:cNvSpPr txBox="1">
            <a:spLocks/>
          </p:cNvSpPr>
          <p:nvPr/>
        </p:nvSpPr>
        <p:spPr>
          <a:xfrm>
            <a:off x="647263" y="1098742"/>
            <a:ext cx="7704000" cy="1489225"/>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298450" algn="l" rtl="0">
              <a:lnSpc>
                <a:spcPct val="100000"/>
              </a:lnSpc>
              <a:spcBef>
                <a:spcPts val="0"/>
              </a:spcBef>
              <a:spcAft>
                <a:spcPts val="0"/>
              </a:spcAft>
              <a:buClr>
                <a:srgbClr val="434343"/>
              </a:buClr>
              <a:buSzPts val="1100"/>
              <a:buFont typeface="Fira Sans Condensed Light"/>
              <a:buAutoNum type="arabicPeriod"/>
              <a:defRPr sz="13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298450" algn="l" rtl="0">
              <a:lnSpc>
                <a:spcPct val="115000"/>
              </a:lnSpc>
              <a:spcBef>
                <a:spcPts val="1600"/>
              </a:spcBef>
              <a:spcAft>
                <a:spcPts val="0"/>
              </a:spcAft>
              <a:buClr>
                <a:srgbClr val="000000"/>
              </a:buClr>
              <a:buSzPts val="1100"/>
              <a:buFont typeface="Fira Sans Condensed Light"/>
              <a:buAutoNum type="alphaLcPeriod"/>
              <a:defRPr sz="12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298450" algn="l" rtl="0">
              <a:lnSpc>
                <a:spcPct val="115000"/>
              </a:lnSpc>
              <a:spcBef>
                <a:spcPts val="1600"/>
              </a:spcBef>
              <a:spcAft>
                <a:spcPts val="0"/>
              </a:spcAft>
              <a:buClr>
                <a:srgbClr val="000000"/>
              </a:buClr>
              <a:buSzPts val="1100"/>
              <a:buFont typeface="Fira Sans Condensed Light"/>
              <a:buAutoNum type="romanLcPeriod"/>
              <a:defRPr sz="12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298450" algn="l" rtl="0">
              <a:lnSpc>
                <a:spcPct val="115000"/>
              </a:lnSpc>
              <a:spcBef>
                <a:spcPts val="1600"/>
              </a:spcBef>
              <a:spcAft>
                <a:spcPts val="0"/>
              </a:spcAft>
              <a:buClr>
                <a:srgbClr val="000000"/>
              </a:buClr>
              <a:buSzPts val="1100"/>
              <a:buFont typeface="Fira Sans Condensed Light"/>
              <a:buAutoNum type="arabicPeriod"/>
              <a:defRPr sz="12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298450" algn="l" rtl="0">
              <a:lnSpc>
                <a:spcPct val="115000"/>
              </a:lnSpc>
              <a:spcBef>
                <a:spcPts val="1600"/>
              </a:spcBef>
              <a:spcAft>
                <a:spcPts val="0"/>
              </a:spcAft>
              <a:buClr>
                <a:srgbClr val="000000"/>
              </a:buClr>
              <a:buSzPts val="1100"/>
              <a:buFont typeface="Fira Sans Condensed Light"/>
              <a:buAutoNum type="alphaLcPeriod"/>
              <a:defRPr sz="12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298450" algn="l" rtl="0">
              <a:lnSpc>
                <a:spcPct val="115000"/>
              </a:lnSpc>
              <a:spcBef>
                <a:spcPts val="1600"/>
              </a:spcBef>
              <a:spcAft>
                <a:spcPts val="0"/>
              </a:spcAft>
              <a:buClr>
                <a:srgbClr val="000000"/>
              </a:buClr>
              <a:buSzPts val="1100"/>
              <a:buFont typeface="Fira Sans Condensed Light"/>
              <a:buAutoNum type="romanLcPeriod"/>
              <a:defRPr sz="12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298450" algn="l" rtl="0">
              <a:lnSpc>
                <a:spcPct val="115000"/>
              </a:lnSpc>
              <a:spcBef>
                <a:spcPts val="1600"/>
              </a:spcBef>
              <a:spcAft>
                <a:spcPts val="0"/>
              </a:spcAft>
              <a:buClr>
                <a:srgbClr val="000000"/>
              </a:buClr>
              <a:buSzPts val="1100"/>
              <a:buFont typeface="Fira Sans Condensed Light"/>
              <a:buAutoNum type="arabicPeriod"/>
              <a:defRPr sz="12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298450" algn="l" rtl="0">
              <a:lnSpc>
                <a:spcPct val="115000"/>
              </a:lnSpc>
              <a:spcBef>
                <a:spcPts val="1600"/>
              </a:spcBef>
              <a:spcAft>
                <a:spcPts val="0"/>
              </a:spcAft>
              <a:buClr>
                <a:srgbClr val="000000"/>
              </a:buClr>
              <a:buSzPts val="1100"/>
              <a:buFont typeface="Fira Sans Condensed Light"/>
              <a:buAutoNum type="alphaLcPeriod"/>
              <a:defRPr sz="12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298450" algn="l" rtl="0">
              <a:lnSpc>
                <a:spcPct val="115000"/>
              </a:lnSpc>
              <a:spcBef>
                <a:spcPts val="1600"/>
              </a:spcBef>
              <a:spcAft>
                <a:spcPts val="1600"/>
              </a:spcAft>
              <a:buClr>
                <a:srgbClr val="000000"/>
              </a:buClr>
              <a:buSzPts val="1100"/>
              <a:buFont typeface="Fira Sans Condensed Light"/>
              <a:buAutoNum type="romanLcPeriod"/>
              <a:defRPr sz="1200" b="0" i="0" u="none" strike="noStrike" cap="none">
                <a:solidFill>
                  <a:schemeClr val="lt2"/>
                </a:solidFill>
                <a:latin typeface="Fira Sans Condensed Light"/>
                <a:ea typeface="Fira Sans Condensed Light"/>
                <a:cs typeface="Fira Sans Condensed Light"/>
                <a:sym typeface="Fira Sans Condensed Light"/>
              </a:defRPr>
            </a:lvl9pPr>
          </a:lstStyle>
          <a:p>
            <a:pPr marL="285750" indent="-285750">
              <a:buFont typeface="Wingdings"/>
              <a:buChar char="v"/>
            </a:pPr>
            <a:r>
              <a:rPr lang="en-US" sz="1800">
                <a:solidFill>
                  <a:schemeClr val="accent5">
                    <a:lumMod val="50000"/>
                    <a:lumOff val="50000"/>
                  </a:schemeClr>
                </a:solidFill>
                <a:latin typeface="Times New Roman" panose="02020603050405020304" pitchFamily="18" charset="0"/>
                <a:ea typeface="+mn-lt"/>
                <a:cs typeface="Times New Roman" panose="02020603050405020304" pitchFamily="18" charset="0"/>
              </a:rPr>
              <a:t>Handwritten Text Recognition (HTR) systems transcribe text contained in scanned images into digital text.</a:t>
            </a:r>
            <a:endParaRPr lang="en-US" sz="1800">
              <a:solidFill>
                <a:schemeClr val="accent5">
                  <a:lumMod val="50000"/>
                  <a:lumOff val="50000"/>
                </a:schemeClr>
              </a:solidFill>
              <a:latin typeface="Times New Roman" panose="02020603050405020304" pitchFamily="18" charset="0"/>
              <a:cs typeface="Times New Roman" panose="02020603050405020304" pitchFamily="18" charset="0"/>
            </a:endParaRPr>
          </a:p>
          <a:p>
            <a:pPr marL="285750" indent="-285750">
              <a:buFont typeface="Wingdings"/>
              <a:buChar char="v"/>
            </a:pPr>
            <a:r>
              <a:rPr lang="en-US" sz="1800">
                <a:solidFill>
                  <a:schemeClr val="accent5">
                    <a:lumMod val="50000"/>
                    <a:lumOff val="50000"/>
                  </a:schemeClr>
                </a:solidFill>
                <a:latin typeface="Times New Roman" panose="02020603050405020304" pitchFamily="18" charset="0"/>
                <a:ea typeface="+mn-lt"/>
                <a:cs typeface="Times New Roman" panose="02020603050405020304" pitchFamily="18" charset="0"/>
              </a:rPr>
              <a:t>We will build a Neural Network (NN) which is trained on word images from the IAM dataset. </a:t>
            </a:r>
          </a:p>
          <a:p>
            <a:pPr marL="285750" indent="-285750">
              <a:buFont typeface="Wingdings"/>
              <a:buChar char="v"/>
            </a:pPr>
            <a:endParaRPr lang="en-US" sz="1800">
              <a:solidFill>
                <a:schemeClr val="accent5">
                  <a:lumMod val="50000"/>
                  <a:lumOff val="50000"/>
                </a:schemeClr>
              </a:solidFill>
              <a:latin typeface="Times New Roman" panose="02020603050405020304" pitchFamily="18" charset="0"/>
              <a:ea typeface="+mn-lt"/>
              <a:cs typeface="Times New Roman" panose="02020603050405020304" pitchFamily="18" charset="0"/>
            </a:endParaRPr>
          </a:p>
          <a:p>
            <a:pPr marL="285750" indent="-285750">
              <a:buFont typeface="Wingdings"/>
              <a:buChar char="v"/>
            </a:pPr>
            <a:r>
              <a:rPr lang="en-US" sz="1800">
                <a:latin typeface="Times New Roman" panose="02020603050405020304" pitchFamily="18" charset="0"/>
                <a:cs typeface="Times New Roman" panose="02020603050405020304" pitchFamily="18" charset="0"/>
              </a:rPr>
              <a:t>Below illustration shows a sample of our model input and output:</a:t>
            </a:r>
          </a:p>
          <a:p>
            <a:pPr marL="285750" indent="-285750">
              <a:buFont typeface="Wingdings"/>
              <a:buChar char="v"/>
            </a:pPr>
            <a:endParaRPr lang="en-US" sz="1800">
              <a:solidFill>
                <a:schemeClr val="accent5">
                  <a:lumMod val="50000"/>
                  <a:lumOff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21601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68591" y="1941395"/>
            <a:ext cx="2759700" cy="1729800"/>
          </a:xfrm>
          <a:prstGeom prst="rect">
            <a:avLst/>
          </a:prstGeom>
        </p:spPr>
        <p:txBody>
          <a:bodyPr spcFirstLastPara="1" wrap="square" lIns="91425" tIns="91425" rIns="91425" bIns="91425" anchor="t" anchorCtr="0">
            <a:noAutofit/>
          </a:bodyPr>
          <a:lstStyle/>
          <a:p>
            <a:pPr algn="ctr"/>
            <a:r>
              <a:rPr lang="en"/>
              <a:t>Future </a:t>
            </a:r>
            <a:br>
              <a:rPr lang="en"/>
            </a:br>
            <a:r>
              <a:rPr lang="en"/>
              <a:t>Plans</a:t>
            </a:r>
            <a:endParaRPr lang="en-US"/>
          </a:p>
        </p:txBody>
      </p:sp>
      <p:grpSp>
        <p:nvGrpSpPr>
          <p:cNvPr id="20" name="Group 19">
            <a:extLst>
              <a:ext uri="{FF2B5EF4-FFF2-40B4-BE49-F238E27FC236}">
                <a16:creationId xmlns:a16="http://schemas.microsoft.com/office/drawing/2014/main" id="{5ED7D88C-2108-F325-68B3-50BDA41E283E}"/>
              </a:ext>
            </a:extLst>
          </p:cNvPr>
          <p:cNvGrpSpPr/>
          <p:nvPr/>
        </p:nvGrpSpPr>
        <p:grpSpPr>
          <a:xfrm>
            <a:off x="4039459" y="628146"/>
            <a:ext cx="4335950" cy="3639054"/>
            <a:chOff x="4087950" y="579655"/>
            <a:chExt cx="4335950" cy="3639054"/>
          </a:xfrm>
        </p:grpSpPr>
        <p:cxnSp>
          <p:nvCxnSpPr>
            <p:cNvPr id="143" name="Google Shape;143;p28"/>
            <p:cNvCxnSpPr>
              <a:cxnSpLocks/>
            </p:cNvCxnSpPr>
            <p:nvPr/>
          </p:nvCxnSpPr>
          <p:spPr>
            <a:xfrm>
              <a:off x="6255900" y="579655"/>
              <a:ext cx="0" cy="3639054"/>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4087950" y="1206963"/>
              <a:ext cx="2063700" cy="626400"/>
            </a:xfrm>
            <a:prstGeom prst="rect">
              <a:avLst/>
            </a:prstGeom>
            <a:noFill/>
            <a:ln>
              <a:noFill/>
            </a:ln>
          </p:spPr>
          <p:txBody>
            <a:bodyPr spcFirstLastPara="1" wrap="square" lIns="91425" tIns="91425" rIns="91425" bIns="91425" anchor="ctr" anchorCtr="0">
              <a:noAutofit/>
            </a:bodyPr>
            <a:lstStyle/>
            <a:p>
              <a:pPr algn="r"/>
              <a:r>
                <a:rPr lang="en-US">
                  <a:solidFill>
                    <a:schemeClr val="lt2"/>
                  </a:solidFill>
                  <a:latin typeface="Fira Sans Condensed Light"/>
                  <a:sym typeface="Fira Sans Condensed Light"/>
                </a:rPr>
                <a:t>Train with more Data Sets</a:t>
              </a:r>
              <a:endParaRPr lang="en-US">
                <a:solidFill>
                  <a:schemeClr val="lt2"/>
                </a:solidFill>
              </a:endParaRPr>
            </a:p>
          </p:txBody>
        </p:sp>
        <p:sp>
          <p:nvSpPr>
            <p:cNvPr id="145" name="Google Shape;145;p28"/>
            <p:cNvSpPr txBox="1"/>
            <p:nvPr/>
          </p:nvSpPr>
          <p:spPr>
            <a:xfrm>
              <a:off x="6360200" y="1217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1</a:t>
              </a:r>
              <a:endParaRPr sz="2400" b="1">
                <a:solidFill>
                  <a:schemeClr val="lt2"/>
                </a:solidFill>
                <a:latin typeface="Rajdhani"/>
                <a:ea typeface="Rajdhani"/>
                <a:cs typeface="Rajdhani"/>
                <a:sym typeface="Rajdhani"/>
              </a:endParaRPr>
            </a:p>
          </p:txBody>
        </p:sp>
        <p:sp>
          <p:nvSpPr>
            <p:cNvPr id="146" name="Google Shape;146;p28"/>
            <p:cNvSpPr txBox="1"/>
            <p:nvPr/>
          </p:nvSpPr>
          <p:spPr>
            <a:xfrm>
              <a:off x="6360200" y="2207605"/>
              <a:ext cx="2063700" cy="626400"/>
            </a:xfrm>
            <a:prstGeom prst="rect">
              <a:avLst/>
            </a:prstGeom>
            <a:noFill/>
            <a:ln>
              <a:noFill/>
            </a:ln>
          </p:spPr>
          <p:txBody>
            <a:bodyPr spcFirstLastPara="1" wrap="square" lIns="91425" tIns="91425" rIns="91425" bIns="91425" anchor="t" anchorCtr="0">
              <a:noAutofit/>
            </a:bodyPr>
            <a:lstStyle/>
            <a:p>
              <a:r>
                <a:rPr lang="en-US">
                  <a:solidFill>
                    <a:schemeClr val="lt2"/>
                  </a:solidFill>
                  <a:latin typeface="Fira Sans Condensed Light"/>
                  <a:sym typeface="Fira Sans Condensed Light"/>
                </a:rPr>
                <a:t>Create an App for phone for this model.</a:t>
              </a:r>
              <a:endParaRPr lang="en-US">
                <a:solidFill>
                  <a:schemeClr val="lt2"/>
                </a:solidFill>
              </a:endParaRPr>
            </a:p>
          </p:txBody>
        </p:sp>
        <p:sp>
          <p:nvSpPr>
            <p:cNvPr id="147" name="Google Shape;147;p28"/>
            <p:cNvSpPr txBox="1"/>
            <p:nvPr/>
          </p:nvSpPr>
          <p:spPr>
            <a:xfrm>
              <a:off x="4087950" y="2946780"/>
              <a:ext cx="2063700" cy="626400"/>
            </a:xfrm>
            <a:prstGeom prst="rect">
              <a:avLst/>
            </a:prstGeom>
            <a:noFill/>
            <a:ln>
              <a:noFill/>
            </a:ln>
          </p:spPr>
          <p:txBody>
            <a:bodyPr spcFirstLastPara="1" wrap="square" lIns="91425" tIns="91425" rIns="91425" bIns="91425" anchor="ctr" anchorCtr="0">
              <a:noAutofit/>
            </a:bodyPr>
            <a:lstStyle/>
            <a:p>
              <a:pPr algn="r"/>
              <a:r>
                <a:rPr lang="en">
                  <a:solidFill>
                    <a:schemeClr val="lt2"/>
                  </a:solidFill>
                  <a:latin typeface="Fira Sans Condensed Light"/>
                </a:rPr>
                <a:t>Reduce the time complexity by using different algorithms.</a:t>
              </a:r>
            </a:p>
          </p:txBody>
        </p:sp>
        <p:sp>
          <p:nvSpPr>
            <p:cNvPr id="149" name="Google Shape;149;p28"/>
            <p:cNvSpPr txBox="1"/>
            <p:nvPr/>
          </p:nvSpPr>
          <p:spPr>
            <a:xfrm>
              <a:off x="4087950" y="2131404"/>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a:t>
              </a:r>
              <a:endParaRPr sz="2400" b="1">
                <a:solidFill>
                  <a:schemeClr val="lt2"/>
                </a:solidFill>
                <a:latin typeface="Rajdhani"/>
                <a:ea typeface="Rajdhani"/>
                <a:cs typeface="Rajdhani"/>
                <a:sym typeface="Rajdhani"/>
              </a:endParaRPr>
            </a:p>
          </p:txBody>
        </p:sp>
        <p:sp>
          <p:nvSpPr>
            <p:cNvPr id="150" name="Google Shape;150;p28"/>
            <p:cNvSpPr txBox="1"/>
            <p:nvPr/>
          </p:nvSpPr>
          <p:spPr>
            <a:xfrm>
              <a:off x="6360200" y="294678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3</a:t>
              </a:r>
              <a:endParaRPr sz="2400" b="1">
                <a:solidFill>
                  <a:schemeClr val="lt2"/>
                </a:solidFill>
                <a:latin typeface="Rajdhani"/>
                <a:ea typeface="Rajdhani"/>
                <a:cs typeface="Rajdhani"/>
                <a:sym typeface="Rajdhani"/>
              </a:endParaRPr>
            </a:p>
          </p:txBody>
        </p:sp>
        <p:cxnSp>
          <p:nvCxnSpPr>
            <p:cNvPr id="152" name="Google Shape;152;p28"/>
            <p:cNvCxnSpPr>
              <a:cxnSpLocks/>
              <a:stCxn id="144" idx="3"/>
            </p:cNvCxnSpPr>
            <p:nvPr/>
          </p:nvCxnSpPr>
          <p:spPr>
            <a:xfrm>
              <a:off x="6151650" y="1520163"/>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cxnSpLocks/>
            </p:cNvCxnSpPr>
            <p:nvPr/>
          </p:nvCxnSpPr>
          <p:spPr>
            <a:xfrm>
              <a:off x="6151650" y="241690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151650" y="3259980"/>
              <a:ext cx="208500" cy="0"/>
            </a:xfrm>
            <a:prstGeom prst="straightConnector1">
              <a:avLst/>
            </a:prstGeom>
            <a:noFill/>
            <a:ln w="19050" cap="flat" cmpd="sng">
              <a:solidFill>
                <a:schemeClr val="lt2"/>
              </a:solidFill>
              <a:prstDash val="solid"/>
              <a:round/>
              <a:headEnd type="none" w="med" len="med"/>
              <a:tailEnd type="none" w="med" len="med"/>
            </a:ln>
          </p:spPr>
        </p:cxnSp>
      </p:grpSp>
    </p:spTree>
    <p:extLst>
      <p:ext uri="{BB962C8B-B14F-4D97-AF65-F5344CB8AC3E}">
        <p14:creationId xmlns:p14="http://schemas.microsoft.com/office/powerpoint/2010/main" val="37847714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85344" y="1418700"/>
            <a:ext cx="8973312"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a:t>“Predicting the future isn’t magic, it’s artificial intelligence”</a:t>
            </a:r>
            <a:endParaRPr sz="5400"/>
          </a:p>
        </p:txBody>
      </p:sp>
    </p:spTree>
    <p:extLst>
      <p:ext uri="{BB962C8B-B14F-4D97-AF65-F5344CB8AC3E}">
        <p14:creationId xmlns:p14="http://schemas.microsoft.com/office/powerpoint/2010/main" val="15153815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8" name="Google Shape;1768;p46">
            <a:extLst>
              <a:ext uri="{FF2B5EF4-FFF2-40B4-BE49-F238E27FC236}">
                <a16:creationId xmlns:a16="http://schemas.microsoft.com/office/drawing/2014/main" id="{CDF08903-C315-AF41-86F2-0C0DE58B21A5}"/>
              </a:ext>
            </a:extLst>
          </p:cNvPr>
          <p:cNvSpPr txBox="1">
            <a:spLocks/>
          </p:cNvSpPr>
          <p:nvPr/>
        </p:nvSpPr>
        <p:spPr>
          <a:xfrm>
            <a:off x="2440080" y="1635962"/>
            <a:ext cx="4020000" cy="1462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9pPr>
          </a:lstStyle>
          <a:p>
            <a:r>
              <a:rPr lang="en-IN" sz="7200"/>
              <a:t>THANKS!</a:t>
            </a:r>
          </a:p>
        </p:txBody>
      </p:sp>
      <p:pic>
        <p:nvPicPr>
          <p:cNvPr id="10" name="Google Shape;1794;p47">
            <a:extLst>
              <a:ext uri="{FF2B5EF4-FFF2-40B4-BE49-F238E27FC236}">
                <a16:creationId xmlns:a16="http://schemas.microsoft.com/office/drawing/2014/main" id="{B29BF2D5-C242-0448-FDAD-EF72F31EB04A}"/>
              </a:ext>
            </a:extLst>
          </p:cNvPr>
          <p:cNvPicPr preferRelativeResize="0"/>
          <p:nvPr/>
        </p:nvPicPr>
        <p:blipFill rotWithShape="1">
          <a:blip r:embed="rId4">
            <a:alphaModFix/>
          </a:blip>
          <a:srcRect l="25302" r="25297"/>
          <a:stretch/>
        </p:blipFill>
        <p:spPr>
          <a:xfrm>
            <a:off x="5927318" y="1198334"/>
            <a:ext cx="2845450" cy="3240024"/>
          </a:xfrm>
          <a:prstGeom prst="rect">
            <a:avLst/>
          </a:prstGeom>
          <a:noFill/>
          <a:ln>
            <a:noFill/>
          </a:ln>
        </p:spPr>
      </p:pic>
      <p:pic>
        <p:nvPicPr>
          <p:cNvPr id="11" name="Google Shape;1793;p47">
            <a:extLst>
              <a:ext uri="{FF2B5EF4-FFF2-40B4-BE49-F238E27FC236}">
                <a16:creationId xmlns:a16="http://schemas.microsoft.com/office/drawing/2014/main" id="{81120C72-9AF5-01A1-3969-B1D64994FA24}"/>
              </a:ext>
            </a:extLst>
          </p:cNvPr>
          <p:cNvPicPr preferRelativeResize="0"/>
          <p:nvPr/>
        </p:nvPicPr>
        <p:blipFill>
          <a:blip r:embed="rId5">
            <a:alphaModFix/>
          </a:blip>
          <a:stretch>
            <a:fillRect/>
          </a:stretch>
        </p:blipFill>
        <p:spPr>
          <a:xfrm>
            <a:off x="65464" y="2597882"/>
            <a:ext cx="3189475" cy="18404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518C15-485C-3BEF-E13F-CA2B6D30456A}"/>
              </a:ext>
            </a:extLst>
          </p:cNvPr>
          <p:cNvSpPr>
            <a:spLocks noGrp="1"/>
          </p:cNvSpPr>
          <p:nvPr>
            <p:ph type="title"/>
          </p:nvPr>
        </p:nvSpPr>
        <p:spPr>
          <a:xfrm>
            <a:off x="720000" y="336643"/>
            <a:ext cx="7704000" cy="572700"/>
          </a:xfrm>
        </p:spPr>
        <p:txBody>
          <a:bodyPr/>
          <a:lstStyle/>
          <a:p>
            <a:r>
              <a:rPr lang="en-US"/>
              <a:t>Problem Statement</a:t>
            </a:r>
          </a:p>
        </p:txBody>
      </p:sp>
      <p:sp>
        <p:nvSpPr>
          <p:cNvPr id="4" name="Google Shape;110;p25">
            <a:extLst>
              <a:ext uri="{FF2B5EF4-FFF2-40B4-BE49-F238E27FC236}">
                <a16:creationId xmlns:a16="http://schemas.microsoft.com/office/drawing/2014/main" id="{E079DCE2-8ADB-AA89-8ED5-40BEDF77B70D}"/>
              </a:ext>
            </a:extLst>
          </p:cNvPr>
          <p:cNvSpPr txBox="1">
            <a:spLocks/>
          </p:cNvSpPr>
          <p:nvPr/>
        </p:nvSpPr>
        <p:spPr>
          <a:xfrm>
            <a:off x="720000" y="1131584"/>
            <a:ext cx="7704000" cy="3606000"/>
          </a:xfrm>
          <a:prstGeom prst="rect">
            <a:avLst/>
          </a:prstGeom>
          <a:solidFill>
            <a:schemeClr val="dk1">
              <a:alpha val="56699"/>
            </a:schemeClr>
          </a:solidFill>
          <a:ln>
            <a:noFill/>
          </a:ln>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L="457200" marR="0" lvl="0" indent="-298450" algn="l" rtl="0">
              <a:lnSpc>
                <a:spcPct val="100000"/>
              </a:lnSpc>
              <a:spcBef>
                <a:spcPts val="0"/>
              </a:spcBef>
              <a:spcAft>
                <a:spcPts val="0"/>
              </a:spcAft>
              <a:buClr>
                <a:srgbClr val="434343"/>
              </a:buClr>
              <a:buSzPts val="1100"/>
              <a:buFont typeface="Fira Sans Condensed Light"/>
              <a:buAutoNum type="arabicPeriod"/>
              <a:defRPr sz="13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298450" algn="l" rtl="0">
              <a:lnSpc>
                <a:spcPct val="115000"/>
              </a:lnSpc>
              <a:spcBef>
                <a:spcPts val="1600"/>
              </a:spcBef>
              <a:spcAft>
                <a:spcPts val="0"/>
              </a:spcAft>
              <a:buClr>
                <a:srgbClr val="000000"/>
              </a:buClr>
              <a:buSzPts val="1100"/>
              <a:buFont typeface="Fira Sans Condensed Light"/>
              <a:buAutoNum type="alphaLcPeriod"/>
              <a:defRPr sz="12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298450" algn="l" rtl="0">
              <a:lnSpc>
                <a:spcPct val="115000"/>
              </a:lnSpc>
              <a:spcBef>
                <a:spcPts val="1600"/>
              </a:spcBef>
              <a:spcAft>
                <a:spcPts val="0"/>
              </a:spcAft>
              <a:buClr>
                <a:srgbClr val="000000"/>
              </a:buClr>
              <a:buSzPts val="1100"/>
              <a:buFont typeface="Fira Sans Condensed Light"/>
              <a:buAutoNum type="romanLcPeriod"/>
              <a:defRPr sz="12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298450" algn="l" rtl="0">
              <a:lnSpc>
                <a:spcPct val="115000"/>
              </a:lnSpc>
              <a:spcBef>
                <a:spcPts val="1600"/>
              </a:spcBef>
              <a:spcAft>
                <a:spcPts val="0"/>
              </a:spcAft>
              <a:buClr>
                <a:srgbClr val="000000"/>
              </a:buClr>
              <a:buSzPts val="1100"/>
              <a:buFont typeface="Fira Sans Condensed Light"/>
              <a:buAutoNum type="arabicPeriod"/>
              <a:defRPr sz="12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298450" algn="l" rtl="0">
              <a:lnSpc>
                <a:spcPct val="115000"/>
              </a:lnSpc>
              <a:spcBef>
                <a:spcPts val="1600"/>
              </a:spcBef>
              <a:spcAft>
                <a:spcPts val="0"/>
              </a:spcAft>
              <a:buClr>
                <a:srgbClr val="000000"/>
              </a:buClr>
              <a:buSzPts val="1100"/>
              <a:buFont typeface="Fira Sans Condensed Light"/>
              <a:buAutoNum type="alphaLcPeriod"/>
              <a:defRPr sz="12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298450" algn="l" rtl="0">
              <a:lnSpc>
                <a:spcPct val="115000"/>
              </a:lnSpc>
              <a:spcBef>
                <a:spcPts val="1600"/>
              </a:spcBef>
              <a:spcAft>
                <a:spcPts val="0"/>
              </a:spcAft>
              <a:buClr>
                <a:srgbClr val="000000"/>
              </a:buClr>
              <a:buSzPts val="1100"/>
              <a:buFont typeface="Fira Sans Condensed Light"/>
              <a:buAutoNum type="romanLcPeriod"/>
              <a:defRPr sz="12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298450" algn="l" rtl="0">
              <a:lnSpc>
                <a:spcPct val="115000"/>
              </a:lnSpc>
              <a:spcBef>
                <a:spcPts val="1600"/>
              </a:spcBef>
              <a:spcAft>
                <a:spcPts val="0"/>
              </a:spcAft>
              <a:buClr>
                <a:srgbClr val="000000"/>
              </a:buClr>
              <a:buSzPts val="1100"/>
              <a:buFont typeface="Fira Sans Condensed Light"/>
              <a:buAutoNum type="arabicPeriod"/>
              <a:defRPr sz="12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298450" algn="l" rtl="0">
              <a:lnSpc>
                <a:spcPct val="115000"/>
              </a:lnSpc>
              <a:spcBef>
                <a:spcPts val="1600"/>
              </a:spcBef>
              <a:spcAft>
                <a:spcPts val="0"/>
              </a:spcAft>
              <a:buClr>
                <a:srgbClr val="000000"/>
              </a:buClr>
              <a:buSzPts val="1100"/>
              <a:buFont typeface="Fira Sans Condensed Light"/>
              <a:buAutoNum type="alphaLcPeriod"/>
              <a:defRPr sz="12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298450" algn="l" rtl="0">
              <a:lnSpc>
                <a:spcPct val="115000"/>
              </a:lnSpc>
              <a:spcBef>
                <a:spcPts val="1600"/>
              </a:spcBef>
              <a:spcAft>
                <a:spcPts val="1600"/>
              </a:spcAft>
              <a:buClr>
                <a:srgbClr val="000000"/>
              </a:buClr>
              <a:buSzPts val="1100"/>
              <a:buFont typeface="Fira Sans Condensed Light"/>
              <a:buAutoNum type="romanLcPeriod"/>
              <a:defRPr sz="1200" b="0" i="0" u="none" strike="noStrike" cap="none">
                <a:solidFill>
                  <a:schemeClr val="lt2"/>
                </a:solidFill>
                <a:latin typeface="Fira Sans Condensed Light"/>
                <a:ea typeface="Fira Sans Condensed Light"/>
                <a:cs typeface="Fira Sans Condensed Light"/>
                <a:sym typeface="Fira Sans Condensed Light"/>
              </a:defRPr>
            </a:lvl9pPr>
          </a:lstStyle>
          <a:p>
            <a:pPr marL="444500" indent="-285750">
              <a:buFont typeface="Courier New"/>
              <a:buChar char="o"/>
            </a:pPr>
            <a:r>
              <a:rPr lang="en-US" sz="1800">
                <a:solidFill>
                  <a:schemeClr val="bg1">
                    <a:lumMod val="20000"/>
                    <a:lumOff val="80000"/>
                  </a:schemeClr>
                </a:solidFill>
                <a:latin typeface="Times New Roman" panose="02020603050405020304" pitchFamily="18" charset="0"/>
                <a:cs typeface="Times New Roman" panose="02020603050405020304" pitchFamily="18" charset="0"/>
              </a:rPr>
              <a:t>People make notes on pen and paper. Everyone does not have the access to products through which they can create handwritten notes in a digital file. They have to manually type the written notes into a digital file. It is a very cumbersome process as it wastes manpower and time. </a:t>
            </a:r>
          </a:p>
          <a:p>
            <a:pPr marL="444500" indent="-285750">
              <a:buFont typeface="Courier New"/>
              <a:buChar char="o"/>
            </a:pPr>
            <a:endParaRPr lang="en-US" sz="1800">
              <a:solidFill>
                <a:schemeClr val="bg1">
                  <a:lumMod val="20000"/>
                  <a:lumOff val="80000"/>
                </a:schemeClr>
              </a:solidFill>
              <a:latin typeface="Times New Roman" panose="02020603050405020304" pitchFamily="18" charset="0"/>
              <a:cs typeface="Times New Roman" panose="02020603050405020304" pitchFamily="18" charset="0"/>
            </a:endParaRPr>
          </a:p>
          <a:p>
            <a:pPr marL="444500" indent="-285750">
              <a:buFont typeface="Courier New"/>
              <a:buChar char="o"/>
            </a:pPr>
            <a:r>
              <a:rPr lang="en-US" sz="1800">
                <a:solidFill>
                  <a:schemeClr val="bg1">
                    <a:lumMod val="20000"/>
                    <a:lumOff val="80000"/>
                  </a:schemeClr>
                </a:solidFill>
                <a:latin typeface="Times New Roman" panose="02020603050405020304" pitchFamily="18" charset="0"/>
                <a:cs typeface="Times New Roman" panose="02020603050405020304" pitchFamily="18" charset="0"/>
              </a:rPr>
              <a:t>There is no good software till date which can convert more than 1 image in digital form at a time.</a:t>
            </a:r>
          </a:p>
          <a:p>
            <a:pPr marL="444500" indent="-285750">
              <a:buFont typeface="Courier New"/>
              <a:buChar char="o"/>
            </a:pPr>
            <a:endParaRPr lang="en-US" sz="1800">
              <a:solidFill>
                <a:schemeClr val="bg1">
                  <a:lumMod val="20000"/>
                  <a:lumOff val="80000"/>
                </a:schemeClr>
              </a:solidFill>
              <a:latin typeface="Times New Roman" panose="02020603050405020304" pitchFamily="18" charset="0"/>
              <a:cs typeface="Times New Roman" panose="02020603050405020304" pitchFamily="18" charset="0"/>
            </a:endParaRPr>
          </a:p>
          <a:p>
            <a:pPr marL="444500" indent="-285750">
              <a:buFont typeface="Courier New"/>
              <a:buChar char="o"/>
            </a:pPr>
            <a:r>
              <a:rPr lang="en-US" sz="1800">
                <a:solidFill>
                  <a:schemeClr val="bg1">
                    <a:lumMod val="20000"/>
                    <a:lumOff val="80000"/>
                  </a:schemeClr>
                </a:solidFill>
                <a:latin typeface="Times New Roman" panose="02020603050405020304" pitchFamily="18" charset="0"/>
                <a:cs typeface="Times New Roman" panose="02020603050405020304" pitchFamily="18" charset="0"/>
              </a:rPr>
              <a:t>Bad Handwriting is a major issue for creating such models. Because most of the ML model can recognize good handwriting but it is quite difficult to predict in bad handwriting.</a:t>
            </a:r>
          </a:p>
        </p:txBody>
      </p:sp>
    </p:spTree>
    <p:extLst>
      <p:ext uri="{BB962C8B-B14F-4D97-AF65-F5344CB8AC3E}">
        <p14:creationId xmlns:p14="http://schemas.microsoft.com/office/powerpoint/2010/main" val="3156052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68591" y="1941395"/>
            <a:ext cx="2759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Why this?</a:t>
            </a:r>
            <a:endParaRPr/>
          </a:p>
        </p:txBody>
      </p:sp>
      <p:grpSp>
        <p:nvGrpSpPr>
          <p:cNvPr id="20" name="Group 19">
            <a:extLst>
              <a:ext uri="{FF2B5EF4-FFF2-40B4-BE49-F238E27FC236}">
                <a16:creationId xmlns:a16="http://schemas.microsoft.com/office/drawing/2014/main" id="{5ED7D88C-2108-F325-68B3-50BDA41E283E}"/>
              </a:ext>
            </a:extLst>
          </p:cNvPr>
          <p:cNvGrpSpPr/>
          <p:nvPr/>
        </p:nvGrpSpPr>
        <p:grpSpPr>
          <a:xfrm>
            <a:off x="4039459" y="628146"/>
            <a:ext cx="4335950" cy="3639054"/>
            <a:chOff x="4087950" y="579655"/>
            <a:chExt cx="4335950" cy="3639054"/>
          </a:xfrm>
        </p:grpSpPr>
        <p:cxnSp>
          <p:nvCxnSpPr>
            <p:cNvPr id="143" name="Google Shape;143;p28"/>
            <p:cNvCxnSpPr>
              <a:cxnSpLocks/>
            </p:cNvCxnSpPr>
            <p:nvPr/>
          </p:nvCxnSpPr>
          <p:spPr>
            <a:xfrm>
              <a:off x="6255900" y="579655"/>
              <a:ext cx="0" cy="3639054"/>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4087950" y="1206963"/>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a:solidFill>
                    <a:schemeClr val="lt2"/>
                  </a:solidFill>
                  <a:latin typeface="Fira Sans Condensed Light"/>
                  <a:ea typeface="Fira Sans Condensed Light"/>
                  <a:cs typeface="Fira Sans Condensed Light"/>
                  <a:sym typeface="Fira Sans Condensed Light"/>
                </a:rPr>
                <a:t>Better Word Search</a:t>
              </a:r>
              <a:endParaRPr>
                <a:solidFill>
                  <a:schemeClr val="lt2"/>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360200" y="1217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1</a:t>
              </a:r>
              <a:endParaRPr sz="2400" b="1">
                <a:solidFill>
                  <a:schemeClr val="lt2"/>
                </a:solidFill>
                <a:latin typeface="Rajdhani"/>
                <a:ea typeface="Rajdhani"/>
                <a:cs typeface="Rajdhani"/>
                <a:sym typeface="Rajdhani"/>
              </a:endParaRPr>
            </a:p>
          </p:txBody>
        </p:sp>
        <p:sp>
          <p:nvSpPr>
            <p:cNvPr id="146" name="Google Shape;146;p28"/>
            <p:cNvSpPr txBox="1"/>
            <p:nvPr/>
          </p:nvSpPr>
          <p:spPr>
            <a:xfrm>
              <a:off x="6360200" y="2207605"/>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2"/>
                  </a:solidFill>
                  <a:latin typeface="Fira Sans Condensed Light"/>
                  <a:ea typeface="Fira Sans Condensed Light"/>
                  <a:cs typeface="Fira Sans Condensed Light"/>
                  <a:sym typeface="Fira Sans Condensed Light"/>
                </a:rPr>
                <a:t>Convert in bulk</a:t>
              </a:r>
              <a:endParaRPr>
                <a:solidFill>
                  <a:schemeClr val="lt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4087950" y="294678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Adaptive Interface</a:t>
              </a:r>
              <a:endParaRPr>
                <a:solidFill>
                  <a:schemeClr val="lt2"/>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4087950" y="2131404"/>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a:t>
              </a:r>
              <a:endParaRPr sz="2400" b="1">
                <a:solidFill>
                  <a:schemeClr val="lt2"/>
                </a:solidFill>
                <a:latin typeface="Rajdhani"/>
                <a:ea typeface="Rajdhani"/>
                <a:cs typeface="Rajdhani"/>
                <a:sym typeface="Rajdhani"/>
              </a:endParaRPr>
            </a:p>
          </p:txBody>
        </p:sp>
        <p:sp>
          <p:nvSpPr>
            <p:cNvPr id="150" name="Google Shape;150;p28"/>
            <p:cNvSpPr txBox="1"/>
            <p:nvPr/>
          </p:nvSpPr>
          <p:spPr>
            <a:xfrm>
              <a:off x="6360200" y="294678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3</a:t>
              </a:r>
              <a:endParaRPr sz="2400" b="1">
                <a:solidFill>
                  <a:schemeClr val="lt2"/>
                </a:solidFill>
                <a:latin typeface="Rajdhani"/>
                <a:ea typeface="Rajdhani"/>
                <a:cs typeface="Rajdhani"/>
                <a:sym typeface="Rajdhani"/>
              </a:endParaRPr>
            </a:p>
          </p:txBody>
        </p:sp>
        <p:cxnSp>
          <p:nvCxnSpPr>
            <p:cNvPr id="152" name="Google Shape;152;p28"/>
            <p:cNvCxnSpPr>
              <a:cxnSpLocks/>
              <a:stCxn id="144" idx="3"/>
            </p:cNvCxnSpPr>
            <p:nvPr/>
          </p:nvCxnSpPr>
          <p:spPr>
            <a:xfrm>
              <a:off x="6151650" y="1520163"/>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cxnSpLocks/>
            </p:cNvCxnSpPr>
            <p:nvPr/>
          </p:nvCxnSpPr>
          <p:spPr>
            <a:xfrm>
              <a:off x="6151650" y="241690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151650" y="3259980"/>
              <a:ext cx="208500" cy="0"/>
            </a:xfrm>
            <a:prstGeom prst="straightConnector1">
              <a:avLst/>
            </a:prstGeom>
            <a:noFill/>
            <a:ln w="19050" cap="flat" cmpd="sng">
              <a:solidFill>
                <a:schemeClr val="lt2"/>
              </a:solidFill>
              <a:prstDash val="solid"/>
              <a:round/>
              <a:headEnd type="none" w="med" len="med"/>
              <a:tailEnd type="none" w="med" len="med"/>
            </a:ln>
          </p:spPr>
        </p:cxnSp>
      </p:grpSp>
    </p:spTree>
    <p:extLst>
      <p:ext uri="{BB962C8B-B14F-4D97-AF65-F5344CB8AC3E}">
        <p14:creationId xmlns:p14="http://schemas.microsoft.com/office/powerpoint/2010/main" val="1632986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1449440" y="971850"/>
            <a:ext cx="6245120" cy="319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a:t>TECHNOLOGY</a:t>
            </a:r>
            <a:br>
              <a:rPr lang="en" sz="7200"/>
            </a:br>
            <a:r>
              <a:rPr lang="en" sz="7200"/>
              <a:t>USED</a:t>
            </a:r>
            <a:endParaRPr sz="7200"/>
          </a:p>
        </p:txBody>
      </p:sp>
      <p:pic>
        <p:nvPicPr>
          <p:cNvPr id="4" name="Google Shape;1793;p47">
            <a:extLst>
              <a:ext uri="{FF2B5EF4-FFF2-40B4-BE49-F238E27FC236}">
                <a16:creationId xmlns:a16="http://schemas.microsoft.com/office/drawing/2014/main" id="{A4E352F9-A40A-C8B1-AA38-79B3593B0AE3}"/>
              </a:ext>
            </a:extLst>
          </p:cNvPr>
          <p:cNvPicPr preferRelativeResize="0"/>
          <p:nvPr/>
        </p:nvPicPr>
        <p:blipFill>
          <a:blip r:embed="rId3">
            <a:alphaModFix/>
          </a:blip>
          <a:stretch>
            <a:fillRect/>
          </a:stretch>
        </p:blipFill>
        <p:spPr>
          <a:xfrm>
            <a:off x="5648846" y="2689514"/>
            <a:ext cx="3189475" cy="1840476"/>
          </a:xfrm>
          <a:prstGeom prst="rect">
            <a:avLst/>
          </a:prstGeom>
          <a:noFill/>
          <a:ln>
            <a:noFill/>
          </a:ln>
        </p:spPr>
      </p:pic>
    </p:spTree>
    <p:extLst>
      <p:ext uri="{BB962C8B-B14F-4D97-AF65-F5344CB8AC3E}">
        <p14:creationId xmlns:p14="http://schemas.microsoft.com/office/powerpoint/2010/main" val="866579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sz="5400"/>
              <a:t>NEURAL NETWORKS</a:t>
            </a:r>
            <a:endParaRPr sz="5400"/>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489672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a:t>Neural Networks</a:t>
            </a:r>
            <a:endParaRPr sz="3000"/>
          </a:p>
        </p:txBody>
      </p:sp>
      <p:sp>
        <p:nvSpPr>
          <p:cNvPr id="110" name="Google Shape;110;p25"/>
          <p:cNvSpPr txBox="1">
            <a:spLocks noGrp="1"/>
          </p:cNvSpPr>
          <p:nvPr>
            <p:ph type="body"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1600"/>
              </a:spcBef>
              <a:spcAft>
                <a:spcPts val="1600"/>
              </a:spcAft>
              <a:buNone/>
            </a:pPr>
            <a:r>
              <a:rPr lang="en-US" sz="2000" b="0" i="0">
                <a:solidFill>
                  <a:srgbClr val="FFFFFF"/>
                </a:solidFill>
                <a:effectLst/>
                <a:latin typeface="Times New Roman" panose="02020603050405020304" pitchFamily="18" charset="0"/>
                <a:cs typeface="Times New Roman" panose="02020603050405020304" pitchFamily="18" charset="0"/>
              </a:rPr>
              <a:t>A neural network is a method in artificial intelligence that teaches computers to process data in a way that is inspired by the human brain. It is a type of machine learning process, called deep learning, that uses interconnected nodes or neurons in a layered structure that resembles the human brain. It creates an adaptive system that computers use to learn from their mistakes and improve continuously. Thus, artificial neural networks attempt to solve complicated problems, like summarizing documents or recognizing faces, with greater accuracy. </a:t>
            </a:r>
          </a:p>
        </p:txBody>
      </p:sp>
    </p:spTree>
    <p:extLst>
      <p:ext uri="{BB962C8B-B14F-4D97-AF65-F5344CB8AC3E}">
        <p14:creationId xmlns:p14="http://schemas.microsoft.com/office/powerpoint/2010/main" val="3937712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8"/>
        <p:cNvGrpSpPr/>
        <p:nvPr/>
      </p:nvGrpSpPr>
      <p:grpSpPr>
        <a:xfrm>
          <a:off x="0" y="0"/>
          <a:ext cx="0" cy="0"/>
          <a:chOff x="0" y="0"/>
          <a:chExt cx="0" cy="0"/>
        </a:xfrm>
      </p:grpSpPr>
      <p:pic>
        <p:nvPicPr>
          <p:cNvPr id="3078" name="Picture 6" descr="Training Deep Neural Networks. Deep Learning Accessories | by Ravindra  Parmar | Towards Data Science">
            <a:extLst>
              <a:ext uri="{FF2B5EF4-FFF2-40B4-BE49-F238E27FC236}">
                <a16:creationId xmlns:a16="http://schemas.microsoft.com/office/drawing/2014/main" id="{BC857B2C-A2AD-9670-74AE-708EFAF5E8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65943"/>
            <a:ext cx="9144000" cy="4011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516446"/>
      </p:ext>
    </p:extLst>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32</Slides>
  <Notes>30</Notes>
  <HiddenSlides>0</HiddenSlide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Ai Tech Agency by Slidesgo</vt:lpstr>
      <vt:lpstr>Handwritten Text Recognition</vt:lpstr>
      <vt:lpstr>Team Members</vt:lpstr>
      <vt:lpstr>Handwritten Text Recognition</vt:lpstr>
      <vt:lpstr>Problem Statement</vt:lpstr>
      <vt:lpstr>Why this?</vt:lpstr>
      <vt:lpstr>TECHNOLOGY USED</vt:lpstr>
      <vt:lpstr>NEURAL NETWORKS</vt:lpstr>
      <vt:lpstr>Neural Networks</vt:lpstr>
      <vt:lpstr>PowerPoint Presentation</vt:lpstr>
      <vt:lpstr>DIMENTIONALITY REDUCTION</vt:lpstr>
      <vt:lpstr>Dimensionality Reduction</vt:lpstr>
      <vt:lpstr>PowerPoint Presentation</vt:lpstr>
      <vt:lpstr>GIT &amp; GITHUB</vt:lpstr>
      <vt:lpstr>GIT &amp; GITHUB</vt:lpstr>
      <vt:lpstr>PowerPoint Presentation</vt:lpstr>
      <vt:lpstr>DOCKER</vt:lpstr>
      <vt:lpstr>DOCKER</vt:lpstr>
      <vt:lpstr>PowerPoint Presentation</vt:lpstr>
      <vt:lpstr>STREAMLIT</vt:lpstr>
      <vt:lpstr>STREAMLIT</vt:lpstr>
      <vt:lpstr>MODEL OVERVIEW</vt:lpstr>
      <vt:lpstr>MODEL OVERVIEW</vt:lpstr>
      <vt:lpstr>PowerPoint Presentation</vt:lpstr>
      <vt:lpstr>DEPLOYMENT</vt:lpstr>
      <vt:lpstr>PowerPoint Presentation</vt:lpstr>
      <vt:lpstr>PowerPoint Presentation</vt:lpstr>
      <vt:lpstr>SCOPE</vt:lpstr>
      <vt:lpstr>SCOPE</vt:lpstr>
      <vt:lpstr>PowerPoint Presentation</vt:lpstr>
      <vt:lpstr>Future  Plans</vt:lpstr>
      <vt:lpstr>“Predicting the future isn’t magic, it’s artificial intelligence”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  Summer School</dc:title>
  <cp:revision>6</cp:revision>
  <cp:lastPrinted>2022-11-20T13:09:56Z</cp:lastPrinted>
  <dcterms:modified xsi:type="dcterms:W3CDTF">2022-11-24T04:29:37Z</dcterms:modified>
</cp:coreProperties>
</file>

<file path=docProps/thumbnail.jpeg>
</file>